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1"/>
  </p:handoutMasterIdLst>
  <p:sldIdLst>
    <p:sldId id="256" r:id="rId3"/>
    <p:sldId id="259" r:id="rId5"/>
    <p:sldId id="284" r:id="rId6"/>
    <p:sldId id="263" r:id="rId7"/>
    <p:sldId id="289" r:id="rId8"/>
    <p:sldId id="290" r:id="rId9"/>
    <p:sldId id="268" r:id="rId10"/>
    <p:sldId id="291" r:id="rId11"/>
    <p:sldId id="292" r:id="rId12"/>
    <p:sldId id="293" r:id="rId13"/>
    <p:sldId id="297" r:id="rId14"/>
    <p:sldId id="298" r:id="rId15"/>
    <p:sldId id="300" r:id="rId16"/>
    <p:sldId id="301" r:id="rId17"/>
    <p:sldId id="303" r:id="rId18"/>
    <p:sldId id="320" r:id="rId19"/>
    <p:sldId id="308" r:id="rId20"/>
    <p:sldId id="309" r:id="rId21"/>
    <p:sldId id="311" r:id="rId22"/>
    <p:sldId id="312" r:id="rId23"/>
    <p:sldId id="315" r:id="rId24"/>
    <p:sldId id="316" r:id="rId25"/>
    <p:sldId id="318" r:id="rId26"/>
    <p:sldId id="321" r:id="rId27"/>
    <p:sldId id="322" r:id="rId28"/>
    <p:sldId id="319" r:id="rId29"/>
    <p:sldId id="288" r:id="rId30"/>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0AA"/>
    <a:srgbClr val="2980B4"/>
    <a:srgbClr val="1B4367"/>
    <a:srgbClr val="1D4865"/>
    <a:srgbClr val="1D4971"/>
    <a:srgbClr val="51B3CD"/>
    <a:srgbClr val="83C2DB"/>
    <a:srgbClr val="428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604" y="52"/>
      </p:cViewPr>
      <p:guideLst>
        <p:guide orient="horz" pos="1625"/>
        <p:guide pos="28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8" Type="http://schemas.openxmlformats.org/officeDocument/2006/relationships/slide" Target="slides/slide15.xml"/><Relationship Id="rId13" Type="http://schemas.openxmlformats.org/officeDocument/2006/relationships/slide" Target="slides/slide10.xml"/><Relationship Id="rId34" Type="http://schemas.openxmlformats.org/officeDocument/2006/relationships/tableStyles" Target="tableStyles.xml"/><Relationship Id="rId21" Type="http://schemas.openxmlformats.org/officeDocument/2006/relationships/slide" Target="slides/slide18.xml"/><Relationship Id="rId7" Type="http://schemas.openxmlformats.org/officeDocument/2006/relationships/slide" Target="slides/slide4.xml"/><Relationship Id="rId33" Type="http://schemas.openxmlformats.org/officeDocument/2006/relationships/viewProps" Target="viewProps.xml"/><Relationship Id="rId25" Type="http://schemas.openxmlformats.org/officeDocument/2006/relationships/slide" Target="slides/slide22.xml"/><Relationship Id="rId17" Type="http://schemas.openxmlformats.org/officeDocument/2006/relationships/slide" Target="slides/slide14.xml"/><Relationship Id="rId12" Type="http://schemas.openxmlformats.org/officeDocument/2006/relationships/slide" Target="slides/slide9.xml"/><Relationship Id="rId29" Type="http://schemas.openxmlformats.org/officeDocument/2006/relationships/slide" Target="slides/slide26.xml"/><Relationship Id="rId20" Type="http://schemas.openxmlformats.org/officeDocument/2006/relationships/slide" Target="slides/slide17.xml"/><Relationship Id="rId2" Type="http://schemas.openxmlformats.org/officeDocument/2006/relationships/theme" Target="theme/theme1.xml"/><Relationship Id="rId16" Type="http://schemas.openxmlformats.org/officeDocument/2006/relationships/slide" Target="slides/slide13.xml"/><Relationship Id="rId6" Type="http://schemas.openxmlformats.org/officeDocument/2006/relationships/slide" Target="slides/slide3.xml"/><Relationship Id="rId32" Type="http://schemas.openxmlformats.org/officeDocument/2006/relationships/presProps" Target="presProps.xml"/><Relationship Id="rId24" Type="http://schemas.openxmlformats.org/officeDocument/2006/relationships/slide" Target="slides/slide21.xml"/><Relationship Id="rId11" Type="http://schemas.openxmlformats.org/officeDocument/2006/relationships/slide" Target="slides/slide8.xml"/><Relationship Id="rId1" Type="http://schemas.openxmlformats.org/officeDocument/2006/relationships/slideMaster" Target="slideMasters/slideMaster1.xml"/><Relationship Id="rId37" Type="http://schemas.openxmlformats.org/officeDocument/2006/relationships/customXml" Target="../customXml/item3.xml"/><Relationship Id="rId5" Type="http://schemas.openxmlformats.org/officeDocument/2006/relationships/slide" Target="slides/slide2.xml"/><Relationship Id="rId28" Type="http://schemas.openxmlformats.org/officeDocument/2006/relationships/slide" Target="slides/slide25.xml"/><Relationship Id="rId23" Type="http://schemas.openxmlformats.org/officeDocument/2006/relationships/slide" Target="slides/slide20.xml"/><Relationship Id="rId15" Type="http://schemas.openxmlformats.org/officeDocument/2006/relationships/slide" Target="slides/slide12.xml"/><Relationship Id="rId36" Type="http://schemas.openxmlformats.org/officeDocument/2006/relationships/customXml" Target="../customXml/item2.xml"/><Relationship Id="rId31" Type="http://schemas.openxmlformats.org/officeDocument/2006/relationships/handoutMaster" Target="handoutMasters/handoutMaster1.xml"/><Relationship Id="rId19" Type="http://schemas.openxmlformats.org/officeDocument/2006/relationships/slide" Target="slides/slide16.xml"/><Relationship Id="rId10" Type="http://schemas.openxmlformats.org/officeDocument/2006/relationships/slide" Target="slides/slide7.xml"/><Relationship Id="rId9" Type="http://schemas.openxmlformats.org/officeDocument/2006/relationships/slide" Target="slides/slide6.xml"/><Relationship Id="rId4" Type="http://schemas.openxmlformats.org/officeDocument/2006/relationships/notesMaster" Target="notesMasters/notesMaster1.xml"/><Relationship Id="rId30" Type="http://schemas.openxmlformats.org/officeDocument/2006/relationships/slide" Target="slides/slide27.xml"/><Relationship Id="rId27" Type="http://schemas.openxmlformats.org/officeDocument/2006/relationships/slide" Target="slides/slide24.xml"/><Relationship Id="rId22" Type="http://schemas.openxmlformats.org/officeDocument/2006/relationships/slide" Target="slides/slide19.xml"/><Relationship Id="rId14" Type="http://schemas.openxmlformats.org/officeDocument/2006/relationships/slide" Target="slides/slide11.xml"/><Relationship Id="rId35" Type="http://schemas.openxmlformats.org/officeDocument/2006/relationships/customXml" Target="../customXml/item1.xml"/><Relationship Id="rId8" Type="http://schemas.openxmlformats.org/officeDocument/2006/relationships/slide" Target="slides/slide5.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4#1">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04D1A36-CF1A-400E-9689-F4EFA9011A7A}" type="doc">
      <dgm:prSet loTypeId="urn:microsoft.com/office/officeart/2005/8/layout/chevron1" loCatId="process" qsTypeId="urn:microsoft.com/office/officeart/2005/8/quickstyle/simple1#1" qsCatId="simple" csTypeId="urn:microsoft.com/office/officeart/2005/8/colors/accent1_4#1" csCatId="accent1" phldr="1"/>
      <dgm:spPr/>
    </dgm:pt>
    <dgm:pt modelId="{0323A346-FA91-45C1-825A-80616A958B9F}">
      <dgm:prSet phldrT="[文本]"/>
      <dgm:spPr/>
      <dgm:t>
        <a:bodyPr/>
        <a:lstStyle/>
        <a:p>
          <a:r>
            <a:rPr lang="en-US" altLang="zh-CN" dirty="0"/>
            <a:t>2013</a:t>
          </a:r>
          <a:endParaRPr lang="zh-CN" altLang="en-US" dirty="0"/>
        </a:p>
      </dgm:t>
    </dgm:pt>
    <dgm:pt modelId="{57053F11-A272-4DC3-8010-E4FD29CFCE05}" cxnId="{DD216276-4EAE-4FF0-8847-7F4127C83AC2}" type="parTrans">
      <dgm:prSet/>
      <dgm:spPr/>
      <dgm:t>
        <a:bodyPr/>
        <a:lstStyle/>
        <a:p>
          <a:endParaRPr lang="zh-CN" altLang="en-US"/>
        </a:p>
      </dgm:t>
    </dgm:pt>
    <dgm:pt modelId="{14FD93B8-C913-4C63-B89F-3F958378BED3}" cxnId="{DD216276-4EAE-4FF0-8847-7F4127C83AC2}" type="sibTrans">
      <dgm:prSet/>
      <dgm:spPr/>
      <dgm:t>
        <a:bodyPr/>
        <a:lstStyle/>
        <a:p>
          <a:endParaRPr lang="zh-CN" altLang="en-US"/>
        </a:p>
      </dgm:t>
    </dgm:pt>
    <dgm:pt modelId="{DBBF23C1-5D41-4718-AA10-879AD762B2F8}">
      <dgm:prSet phldrT="[文本]"/>
      <dgm:spPr/>
      <dgm:t>
        <a:bodyPr/>
        <a:lstStyle/>
        <a:p>
          <a:r>
            <a:rPr lang="en-US" altLang="zh-CN" dirty="0"/>
            <a:t>2014</a:t>
          </a:r>
          <a:endParaRPr lang="zh-CN" altLang="en-US" dirty="0"/>
        </a:p>
      </dgm:t>
    </dgm:pt>
    <dgm:pt modelId="{7338DE4F-2CCB-440F-8B44-78E2F179005F}" cxnId="{614056AD-2DDA-4601-80DD-4612529BDAF7}" type="parTrans">
      <dgm:prSet/>
      <dgm:spPr/>
      <dgm:t>
        <a:bodyPr/>
        <a:lstStyle/>
        <a:p>
          <a:endParaRPr lang="zh-CN" altLang="en-US"/>
        </a:p>
      </dgm:t>
    </dgm:pt>
    <dgm:pt modelId="{567E78F1-EE18-45DD-8110-18DBA71F5D06}" cxnId="{614056AD-2DDA-4601-80DD-4612529BDAF7}" type="sibTrans">
      <dgm:prSet/>
      <dgm:spPr/>
      <dgm:t>
        <a:bodyPr/>
        <a:lstStyle/>
        <a:p>
          <a:endParaRPr lang="zh-CN" altLang="en-US"/>
        </a:p>
      </dgm:t>
    </dgm:pt>
    <dgm:pt modelId="{EFB8C163-E6A5-4E2E-98B6-F435B1023617}">
      <dgm:prSet phldrT="[文本]"/>
      <dgm:spPr/>
      <dgm:t>
        <a:bodyPr/>
        <a:lstStyle/>
        <a:p>
          <a:r>
            <a:rPr lang="en-US" altLang="zh-CN" dirty="0"/>
            <a:t>2015</a:t>
          </a:r>
          <a:endParaRPr lang="zh-CN" altLang="en-US" dirty="0"/>
        </a:p>
      </dgm:t>
    </dgm:pt>
    <dgm:pt modelId="{F8937439-F180-4F8C-80BD-51510E1C50E0}" cxnId="{48CD5B14-82AD-4D02-97AB-22C9D04EBFB8}" type="parTrans">
      <dgm:prSet/>
      <dgm:spPr/>
      <dgm:t>
        <a:bodyPr/>
        <a:lstStyle/>
        <a:p>
          <a:endParaRPr lang="zh-CN" altLang="en-US"/>
        </a:p>
      </dgm:t>
    </dgm:pt>
    <dgm:pt modelId="{BBDCC557-E740-4071-9B1E-FEEF00CEBF22}" cxnId="{48CD5B14-82AD-4D02-97AB-22C9D04EBFB8}" type="sibTrans">
      <dgm:prSet/>
      <dgm:spPr/>
      <dgm:t>
        <a:bodyPr/>
        <a:lstStyle/>
        <a:p>
          <a:endParaRPr lang="zh-CN" altLang="en-US"/>
        </a:p>
      </dgm:t>
    </dgm:pt>
    <dgm:pt modelId="{F55EF2D8-C25C-4EAA-8D38-A87D3A6AE79C}">
      <dgm:prSet phldrT="[文本]"/>
      <dgm:spPr/>
      <dgm:t>
        <a:bodyPr/>
        <a:lstStyle/>
        <a:p>
          <a:r>
            <a:rPr lang="en-US" altLang="zh-CN" dirty="0"/>
            <a:t>2016</a:t>
          </a:r>
          <a:endParaRPr lang="zh-CN" altLang="en-US" dirty="0"/>
        </a:p>
      </dgm:t>
    </dgm:pt>
    <dgm:pt modelId="{5089261E-926D-41ED-9DD9-3AD9FDF09805}" cxnId="{66466902-716E-4A80-96A3-AA542308D68D}" type="parTrans">
      <dgm:prSet/>
      <dgm:spPr/>
      <dgm:t>
        <a:bodyPr/>
        <a:lstStyle/>
        <a:p>
          <a:endParaRPr lang="zh-CN" altLang="en-US"/>
        </a:p>
      </dgm:t>
    </dgm:pt>
    <dgm:pt modelId="{6D8FAE55-451D-462A-BDBB-9C3771E8A4E0}" cxnId="{66466902-716E-4A80-96A3-AA542308D68D}" type="sibTrans">
      <dgm:prSet/>
      <dgm:spPr/>
      <dgm:t>
        <a:bodyPr/>
        <a:lstStyle/>
        <a:p>
          <a:endParaRPr lang="zh-CN" altLang="en-US"/>
        </a:p>
      </dgm:t>
    </dgm:pt>
    <dgm:pt modelId="{3E2DF86B-39F3-4093-B61E-26B9B70C080B}">
      <dgm:prSet phldrT="[文本]"/>
      <dgm:spPr/>
      <dgm:t>
        <a:bodyPr/>
        <a:lstStyle/>
        <a:p>
          <a:r>
            <a:rPr lang="en-US" altLang="zh-CN" dirty="0"/>
            <a:t>2017</a:t>
          </a:r>
          <a:endParaRPr lang="zh-CN" altLang="en-US" dirty="0"/>
        </a:p>
      </dgm:t>
    </dgm:pt>
    <dgm:pt modelId="{9E4D577D-35EF-4EB7-A20F-F370AE97C6C2}" cxnId="{6B436408-3589-46CB-99AC-B3F6933A9524}" type="parTrans">
      <dgm:prSet/>
      <dgm:spPr/>
      <dgm:t>
        <a:bodyPr/>
        <a:lstStyle/>
        <a:p>
          <a:endParaRPr lang="zh-CN" altLang="en-US"/>
        </a:p>
      </dgm:t>
    </dgm:pt>
    <dgm:pt modelId="{D698DB52-1104-4714-9438-0A5DD44822AB}" cxnId="{6B436408-3589-46CB-99AC-B3F6933A9524}" type="sibTrans">
      <dgm:prSet/>
      <dgm:spPr/>
      <dgm:t>
        <a:bodyPr/>
        <a:lstStyle/>
        <a:p>
          <a:endParaRPr lang="zh-CN" altLang="en-US"/>
        </a:p>
      </dgm:t>
    </dgm:pt>
    <dgm:pt modelId="{5FE4D986-B37A-4F07-A8B6-2C7454427F3E}">
      <dgm:prSet phldrT="[文本]"/>
      <dgm:spPr/>
      <dgm:t>
        <a:bodyPr/>
        <a:lstStyle/>
        <a:p>
          <a:r>
            <a:rPr lang="en-US" altLang="zh-CN" dirty="0"/>
            <a:t>2018</a:t>
          </a:r>
          <a:endParaRPr lang="zh-CN" altLang="en-US" dirty="0"/>
        </a:p>
      </dgm:t>
    </dgm:pt>
    <dgm:pt modelId="{844EB601-463A-4745-A5DD-4C732DBCAD93}" cxnId="{FE163ABC-444A-47F9-97D7-DDDDD700F51D}" type="parTrans">
      <dgm:prSet/>
      <dgm:spPr/>
      <dgm:t>
        <a:bodyPr/>
        <a:lstStyle/>
        <a:p>
          <a:endParaRPr lang="zh-CN" altLang="en-US"/>
        </a:p>
      </dgm:t>
    </dgm:pt>
    <dgm:pt modelId="{B343FFFF-D90F-454D-9027-BE59061B12D7}" cxnId="{FE163ABC-444A-47F9-97D7-DDDDD700F51D}" type="sibTrans">
      <dgm:prSet/>
      <dgm:spPr/>
      <dgm:t>
        <a:bodyPr/>
        <a:lstStyle/>
        <a:p>
          <a:endParaRPr lang="zh-CN" altLang="en-US"/>
        </a:p>
      </dgm:t>
    </dgm:pt>
    <dgm:pt modelId="{00B66D71-C58B-44AE-B33A-B7D9A7B17D20}">
      <dgm:prSet phldrT="[文本]"/>
      <dgm:spPr/>
      <dgm:t>
        <a:bodyPr/>
        <a:lstStyle/>
        <a:p>
          <a:r>
            <a:rPr lang="en-US" altLang="zh-CN" dirty="0"/>
            <a:t>2019</a:t>
          </a:r>
          <a:endParaRPr lang="zh-CN" altLang="en-US" dirty="0"/>
        </a:p>
      </dgm:t>
    </dgm:pt>
    <dgm:pt modelId="{D2402C9D-1C85-4CDB-9C75-7FC9DD839BF9}" cxnId="{824FDD90-F71A-4383-994A-CDF3E11E426A}" type="parTrans">
      <dgm:prSet/>
      <dgm:spPr/>
      <dgm:t>
        <a:bodyPr/>
        <a:lstStyle/>
        <a:p>
          <a:endParaRPr lang="zh-CN" altLang="en-US"/>
        </a:p>
      </dgm:t>
    </dgm:pt>
    <dgm:pt modelId="{613204F3-30EF-44F2-B89D-8B07824D8606}" cxnId="{824FDD90-F71A-4383-994A-CDF3E11E426A}" type="sibTrans">
      <dgm:prSet/>
      <dgm:spPr/>
      <dgm:t>
        <a:bodyPr/>
        <a:lstStyle/>
        <a:p>
          <a:endParaRPr lang="zh-CN" altLang="en-US"/>
        </a:p>
      </dgm:t>
    </dgm:pt>
    <dgm:pt modelId="{06A8426B-EADE-4A3E-A5A7-938B575BF303}">
      <dgm:prSet phldrT="[文本]"/>
      <dgm:spPr/>
      <dgm:t>
        <a:bodyPr/>
        <a:lstStyle/>
        <a:p>
          <a:r>
            <a:rPr lang="en-US" altLang="zh-CN" dirty="0"/>
            <a:t>2020</a:t>
          </a:r>
          <a:endParaRPr lang="zh-CN" altLang="en-US" dirty="0"/>
        </a:p>
      </dgm:t>
    </dgm:pt>
    <dgm:pt modelId="{1EEFAFDC-48D5-4E02-87A2-FD42ACB89136}" cxnId="{7DCC975B-70B0-4E12-8B58-DE8AB3B20547}" type="parTrans">
      <dgm:prSet/>
      <dgm:spPr/>
      <dgm:t>
        <a:bodyPr/>
        <a:lstStyle/>
        <a:p>
          <a:endParaRPr lang="zh-CN" altLang="en-US"/>
        </a:p>
      </dgm:t>
    </dgm:pt>
    <dgm:pt modelId="{8505162F-B19A-4F8C-AD86-08EC66BE371E}" cxnId="{7DCC975B-70B0-4E12-8B58-DE8AB3B20547}" type="sibTrans">
      <dgm:prSet/>
      <dgm:spPr/>
      <dgm:t>
        <a:bodyPr/>
        <a:lstStyle/>
        <a:p>
          <a:endParaRPr lang="zh-CN" altLang="en-US"/>
        </a:p>
      </dgm:t>
    </dgm:pt>
    <dgm:pt modelId="{B42DB01C-48DF-42FE-898A-2C5F2E5AE8E1}" type="pres">
      <dgm:prSet presAssocID="{304D1A36-CF1A-400E-9689-F4EFA9011A7A}" presName="Name0" presStyleCnt="0">
        <dgm:presLayoutVars>
          <dgm:dir/>
          <dgm:animLvl val="lvl"/>
          <dgm:resizeHandles val="exact"/>
        </dgm:presLayoutVars>
      </dgm:prSet>
      <dgm:spPr/>
    </dgm:pt>
    <dgm:pt modelId="{DB6162AB-4068-4B5C-A7CA-2A2F4443ADFE}" type="pres">
      <dgm:prSet presAssocID="{0323A346-FA91-45C1-825A-80616A958B9F}" presName="parTxOnly" presStyleLbl="node1" presStyleIdx="0" presStyleCnt="8">
        <dgm:presLayoutVars>
          <dgm:chMax val="0"/>
          <dgm:chPref val="0"/>
          <dgm:bulletEnabled val="1"/>
        </dgm:presLayoutVars>
      </dgm:prSet>
      <dgm:spPr/>
    </dgm:pt>
    <dgm:pt modelId="{9A464479-27A1-41D1-812C-201280642F09}" type="pres">
      <dgm:prSet presAssocID="{14FD93B8-C913-4C63-B89F-3F958378BED3}" presName="parTxOnlySpace" presStyleCnt="0"/>
      <dgm:spPr/>
    </dgm:pt>
    <dgm:pt modelId="{66E4EC8D-8513-46AB-B2A4-B608DE8A9CDB}" type="pres">
      <dgm:prSet presAssocID="{DBBF23C1-5D41-4718-AA10-879AD762B2F8}" presName="parTxOnly" presStyleLbl="node1" presStyleIdx="1" presStyleCnt="8">
        <dgm:presLayoutVars>
          <dgm:chMax val="0"/>
          <dgm:chPref val="0"/>
          <dgm:bulletEnabled val="1"/>
        </dgm:presLayoutVars>
      </dgm:prSet>
      <dgm:spPr/>
    </dgm:pt>
    <dgm:pt modelId="{D257EB20-BA8F-43AC-A8AB-CAFEEBEE1E1F}" type="pres">
      <dgm:prSet presAssocID="{567E78F1-EE18-45DD-8110-18DBA71F5D06}" presName="parTxOnlySpace" presStyleCnt="0"/>
      <dgm:spPr/>
    </dgm:pt>
    <dgm:pt modelId="{A7080948-E0DC-418A-8A2A-3733B030ADAC}" type="pres">
      <dgm:prSet presAssocID="{EFB8C163-E6A5-4E2E-98B6-F435B1023617}" presName="parTxOnly" presStyleLbl="node1" presStyleIdx="2" presStyleCnt="8">
        <dgm:presLayoutVars>
          <dgm:chMax val="0"/>
          <dgm:chPref val="0"/>
          <dgm:bulletEnabled val="1"/>
        </dgm:presLayoutVars>
      </dgm:prSet>
      <dgm:spPr/>
    </dgm:pt>
    <dgm:pt modelId="{7676A43D-DCE3-4FD4-AF8A-67010EE4E020}" type="pres">
      <dgm:prSet presAssocID="{BBDCC557-E740-4071-9B1E-FEEF00CEBF22}" presName="parTxOnlySpace" presStyleCnt="0"/>
      <dgm:spPr/>
    </dgm:pt>
    <dgm:pt modelId="{ECA23A88-35D8-4D93-86D7-0FE3ECB0325A}" type="pres">
      <dgm:prSet presAssocID="{F55EF2D8-C25C-4EAA-8D38-A87D3A6AE79C}" presName="parTxOnly" presStyleLbl="node1" presStyleIdx="3" presStyleCnt="8">
        <dgm:presLayoutVars>
          <dgm:chMax val="0"/>
          <dgm:chPref val="0"/>
          <dgm:bulletEnabled val="1"/>
        </dgm:presLayoutVars>
      </dgm:prSet>
      <dgm:spPr/>
    </dgm:pt>
    <dgm:pt modelId="{AAAD5B2C-E698-49F0-ABD5-87CBFD257B3D}" type="pres">
      <dgm:prSet presAssocID="{6D8FAE55-451D-462A-BDBB-9C3771E8A4E0}" presName="parTxOnlySpace" presStyleCnt="0"/>
      <dgm:spPr/>
    </dgm:pt>
    <dgm:pt modelId="{EA9D12C5-DFC5-4980-89A3-29BD113B32EE}" type="pres">
      <dgm:prSet presAssocID="{3E2DF86B-39F3-4093-B61E-26B9B70C080B}" presName="parTxOnly" presStyleLbl="node1" presStyleIdx="4" presStyleCnt="8">
        <dgm:presLayoutVars>
          <dgm:chMax val="0"/>
          <dgm:chPref val="0"/>
          <dgm:bulletEnabled val="1"/>
        </dgm:presLayoutVars>
      </dgm:prSet>
      <dgm:spPr/>
    </dgm:pt>
    <dgm:pt modelId="{D07D37B9-28FC-4F77-B77B-CC0745111E73}" type="pres">
      <dgm:prSet presAssocID="{D698DB52-1104-4714-9438-0A5DD44822AB}" presName="parTxOnlySpace" presStyleCnt="0"/>
      <dgm:spPr/>
    </dgm:pt>
    <dgm:pt modelId="{70FCA012-9112-4AFA-9F35-3E0E57F8E96B}" type="pres">
      <dgm:prSet presAssocID="{5FE4D986-B37A-4F07-A8B6-2C7454427F3E}" presName="parTxOnly" presStyleLbl="node1" presStyleIdx="5" presStyleCnt="8">
        <dgm:presLayoutVars>
          <dgm:chMax val="0"/>
          <dgm:chPref val="0"/>
          <dgm:bulletEnabled val="1"/>
        </dgm:presLayoutVars>
      </dgm:prSet>
      <dgm:spPr/>
    </dgm:pt>
    <dgm:pt modelId="{E4D410AE-E042-4EF7-BD9A-75A8C7B85947}" type="pres">
      <dgm:prSet presAssocID="{B343FFFF-D90F-454D-9027-BE59061B12D7}" presName="parTxOnlySpace" presStyleCnt="0"/>
      <dgm:spPr/>
    </dgm:pt>
    <dgm:pt modelId="{B4FA37EA-61A9-40D7-A38A-AD4950F0B3B2}" type="pres">
      <dgm:prSet presAssocID="{00B66D71-C58B-44AE-B33A-B7D9A7B17D20}" presName="parTxOnly" presStyleLbl="node1" presStyleIdx="6" presStyleCnt="8">
        <dgm:presLayoutVars>
          <dgm:chMax val="0"/>
          <dgm:chPref val="0"/>
          <dgm:bulletEnabled val="1"/>
        </dgm:presLayoutVars>
      </dgm:prSet>
      <dgm:spPr/>
    </dgm:pt>
    <dgm:pt modelId="{2E677E85-256E-4CF6-A881-E4B6C55EEBB4}" type="pres">
      <dgm:prSet presAssocID="{613204F3-30EF-44F2-B89D-8B07824D8606}" presName="parTxOnlySpace" presStyleCnt="0"/>
      <dgm:spPr/>
    </dgm:pt>
    <dgm:pt modelId="{3CD2CE6C-ED4E-48DE-AE72-099F7D039B6C}" type="pres">
      <dgm:prSet presAssocID="{06A8426B-EADE-4A3E-A5A7-938B575BF303}" presName="parTxOnly" presStyleLbl="node1" presStyleIdx="7" presStyleCnt="8">
        <dgm:presLayoutVars>
          <dgm:chMax val="0"/>
          <dgm:chPref val="0"/>
          <dgm:bulletEnabled val="1"/>
        </dgm:presLayoutVars>
      </dgm:prSet>
      <dgm:spPr/>
    </dgm:pt>
  </dgm:ptLst>
  <dgm:cxnLst>
    <dgm:cxn modelId="{66466902-716E-4A80-96A3-AA542308D68D}" srcId="{304D1A36-CF1A-400E-9689-F4EFA9011A7A}" destId="{F55EF2D8-C25C-4EAA-8D38-A87D3A6AE79C}" srcOrd="3" destOrd="0" parTransId="{5089261E-926D-41ED-9DD9-3AD9FDF09805}" sibTransId="{6D8FAE55-451D-462A-BDBB-9C3771E8A4E0}"/>
    <dgm:cxn modelId="{7EA07E06-3FCE-4678-8C3E-D4847BE48294}" type="presOf" srcId="{06A8426B-EADE-4A3E-A5A7-938B575BF303}" destId="{3CD2CE6C-ED4E-48DE-AE72-099F7D039B6C}" srcOrd="0" destOrd="0" presId="urn:microsoft.com/office/officeart/2005/8/layout/chevron1"/>
    <dgm:cxn modelId="{6B436408-3589-46CB-99AC-B3F6933A9524}" srcId="{304D1A36-CF1A-400E-9689-F4EFA9011A7A}" destId="{3E2DF86B-39F3-4093-B61E-26B9B70C080B}" srcOrd="4" destOrd="0" parTransId="{9E4D577D-35EF-4EB7-A20F-F370AE97C6C2}" sibTransId="{D698DB52-1104-4714-9438-0A5DD44822AB}"/>
    <dgm:cxn modelId="{26202D12-09BF-40B2-8B02-77FDAFDEF6E2}" type="presOf" srcId="{304D1A36-CF1A-400E-9689-F4EFA9011A7A}" destId="{B42DB01C-48DF-42FE-898A-2C5F2E5AE8E1}" srcOrd="0" destOrd="0" presId="urn:microsoft.com/office/officeart/2005/8/layout/chevron1"/>
    <dgm:cxn modelId="{48CD5B14-82AD-4D02-97AB-22C9D04EBFB8}" srcId="{304D1A36-CF1A-400E-9689-F4EFA9011A7A}" destId="{EFB8C163-E6A5-4E2E-98B6-F435B1023617}" srcOrd="2" destOrd="0" parTransId="{F8937439-F180-4F8C-80BD-51510E1C50E0}" sibTransId="{BBDCC557-E740-4071-9B1E-FEEF00CEBF22}"/>
    <dgm:cxn modelId="{7DCC975B-70B0-4E12-8B58-DE8AB3B20547}" srcId="{304D1A36-CF1A-400E-9689-F4EFA9011A7A}" destId="{06A8426B-EADE-4A3E-A5A7-938B575BF303}" srcOrd="7" destOrd="0" parTransId="{1EEFAFDC-48D5-4E02-87A2-FD42ACB89136}" sibTransId="{8505162F-B19A-4F8C-AD86-08EC66BE371E}"/>
    <dgm:cxn modelId="{20213969-BB93-4814-B258-930F26304028}" type="presOf" srcId="{F55EF2D8-C25C-4EAA-8D38-A87D3A6AE79C}" destId="{ECA23A88-35D8-4D93-86D7-0FE3ECB0325A}" srcOrd="0" destOrd="0" presId="urn:microsoft.com/office/officeart/2005/8/layout/chevron1"/>
    <dgm:cxn modelId="{0A54DB4F-DDA4-476A-B895-1C9305C53A7E}" type="presOf" srcId="{0323A346-FA91-45C1-825A-80616A958B9F}" destId="{DB6162AB-4068-4B5C-A7CA-2A2F4443ADFE}" srcOrd="0" destOrd="0" presId="urn:microsoft.com/office/officeart/2005/8/layout/chevron1"/>
    <dgm:cxn modelId="{D6D1F36F-60DF-40A4-8C0F-3A60E9C1506C}" type="presOf" srcId="{3E2DF86B-39F3-4093-B61E-26B9B70C080B}" destId="{EA9D12C5-DFC5-4980-89A3-29BD113B32EE}" srcOrd="0" destOrd="0" presId="urn:microsoft.com/office/officeart/2005/8/layout/chevron1"/>
    <dgm:cxn modelId="{FFA96A73-2E0A-4E0F-856E-0DCDF63EBEC7}" type="presOf" srcId="{DBBF23C1-5D41-4718-AA10-879AD762B2F8}" destId="{66E4EC8D-8513-46AB-B2A4-B608DE8A9CDB}" srcOrd="0" destOrd="0" presId="urn:microsoft.com/office/officeart/2005/8/layout/chevron1"/>
    <dgm:cxn modelId="{DD216276-4EAE-4FF0-8847-7F4127C83AC2}" srcId="{304D1A36-CF1A-400E-9689-F4EFA9011A7A}" destId="{0323A346-FA91-45C1-825A-80616A958B9F}" srcOrd="0" destOrd="0" parTransId="{57053F11-A272-4DC3-8010-E4FD29CFCE05}" sibTransId="{14FD93B8-C913-4C63-B89F-3F958378BED3}"/>
    <dgm:cxn modelId="{1988A38F-3764-4649-9039-660F5E09A02D}" type="presOf" srcId="{5FE4D986-B37A-4F07-A8B6-2C7454427F3E}" destId="{70FCA012-9112-4AFA-9F35-3E0E57F8E96B}" srcOrd="0" destOrd="0" presId="urn:microsoft.com/office/officeart/2005/8/layout/chevron1"/>
    <dgm:cxn modelId="{824FDD90-F71A-4383-994A-CDF3E11E426A}" srcId="{304D1A36-CF1A-400E-9689-F4EFA9011A7A}" destId="{00B66D71-C58B-44AE-B33A-B7D9A7B17D20}" srcOrd="6" destOrd="0" parTransId="{D2402C9D-1C85-4CDB-9C75-7FC9DD839BF9}" sibTransId="{613204F3-30EF-44F2-B89D-8B07824D8606}"/>
    <dgm:cxn modelId="{614056AD-2DDA-4601-80DD-4612529BDAF7}" srcId="{304D1A36-CF1A-400E-9689-F4EFA9011A7A}" destId="{DBBF23C1-5D41-4718-AA10-879AD762B2F8}" srcOrd="1" destOrd="0" parTransId="{7338DE4F-2CCB-440F-8B44-78E2F179005F}" sibTransId="{567E78F1-EE18-45DD-8110-18DBA71F5D06}"/>
    <dgm:cxn modelId="{2097B1BB-58D1-4D7F-946C-CDFB963789DB}" type="presOf" srcId="{EFB8C163-E6A5-4E2E-98B6-F435B1023617}" destId="{A7080948-E0DC-418A-8A2A-3733B030ADAC}" srcOrd="0" destOrd="0" presId="urn:microsoft.com/office/officeart/2005/8/layout/chevron1"/>
    <dgm:cxn modelId="{FE163ABC-444A-47F9-97D7-DDDDD700F51D}" srcId="{304D1A36-CF1A-400E-9689-F4EFA9011A7A}" destId="{5FE4D986-B37A-4F07-A8B6-2C7454427F3E}" srcOrd="5" destOrd="0" parTransId="{844EB601-463A-4745-A5DD-4C732DBCAD93}" sibTransId="{B343FFFF-D90F-454D-9027-BE59061B12D7}"/>
    <dgm:cxn modelId="{CD8A01E0-D8D6-48F0-94B4-A182ACB0A253}" type="presOf" srcId="{00B66D71-C58B-44AE-B33A-B7D9A7B17D20}" destId="{B4FA37EA-61A9-40D7-A38A-AD4950F0B3B2}" srcOrd="0" destOrd="0" presId="urn:microsoft.com/office/officeart/2005/8/layout/chevron1"/>
    <dgm:cxn modelId="{D5A076FB-AC9D-4F7C-9D14-9BAE9D09A876}" type="presParOf" srcId="{B42DB01C-48DF-42FE-898A-2C5F2E5AE8E1}" destId="{DB6162AB-4068-4B5C-A7CA-2A2F4443ADFE}" srcOrd="0" destOrd="0" presId="urn:microsoft.com/office/officeart/2005/8/layout/chevron1"/>
    <dgm:cxn modelId="{E460CC67-FAEF-4491-845B-9AF27645B6E8}" type="presParOf" srcId="{B42DB01C-48DF-42FE-898A-2C5F2E5AE8E1}" destId="{9A464479-27A1-41D1-812C-201280642F09}" srcOrd="1" destOrd="0" presId="urn:microsoft.com/office/officeart/2005/8/layout/chevron1"/>
    <dgm:cxn modelId="{4B8EAABF-F507-4772-B1E7-8E474812953F}" type="presParOf" srcId="{B42DB01C-48DF-42FE-898A-2C5F2E5AE8E1}" destId="{66E4EC8D-8513-46AB-B2A4-B608DE8A9CDB}" srcOrd="2" destOrd="0" presId="urn:microsoft.com/office/officeart/2005/8/layout/chevron1"/>
    <dgm:cxn modelId="{327043A3-32C8-4758-8287-8D6B31BAF6BB}" type="presParOf" srcId="{B42DB01C-48DF-42FE-898A-2C5F2E5AE8E1}" destId="{D257EB20-BA8F-43AC-A8AB-CAFEEBEE1E1F}" srcOrd="3" destOrd="0" presId="urn:microsoft.com/office/officeart/2005/8/layout/chevron1"/>
    <dgm:cxn modelId="{8C7AB745-709D-413D-9E99-EA1E9A56FB84}" type="presParOf" srcId="{B42DB01C-48DF-42FE-898A-2C5F2E5AE8E1}" destId="{A7080948-E0DC-418A-8A2A-3733B030ADAC}" srcOrd="4" destOrd="0" presId="urn:microsoft.com/office/officeart/2005/8/layout/chevron1"/>
    <dgm:cxn modelId="{4E6B250D-00C4-49F6-A284-498A81A184CC}" type="presParOf" srcId="{B42DB01C-48DF-42FE-898A-2C5F2E5AE8E1}" destId="{7676A43D-DCE3-4FD4-AF8A-67010EE4E020}" srcOrd="5" destOrd="0" presId="urn:microsoft.com/office/officeart/2005/8/layout/chevron1"/>
    <dgm:cxn modelId="{141D0F04-E2A7-4E6C-8C3D-9C066D4E2A5D}" type="presParOf" srcId="{B42DB01C-48DF-42FE-898A-2C5F2E5AE8E1}" destId="{ECA23A88-35D8-4D93-86D7-0FE3ECB0325A}" srcOrd="6" destOrd="0" presId="urn:microsoft.com/office/officeart/2005/8/layout/chevron1"/>
    <dgm:cxn modelId="{914CDDC5-64A9-45F2-84DC-2F64EA27B3DD}" type="presParOf" srcId="{B42DB01C-48DF-42FE-898A-2C5F2E5AE8E1}" destId="{AAAD5B2C-E698-49F0-ABD5-87CBFD257B3D}" srcOrd="7" destOrd="0" presId="urn:microsoft.com/office/officeart/2005/8/layout/chevron1"/>
    <dgm:cxn modelId="{00EF5B45-F29C-45F9-803A-C1A98A4CEFA4}" type="presParOf" srcId="{B42DB01C-48DF-42FE-898A-2C5F2E5AE8E1}" destId="{EA9D12C5-DFC5-4980-89A3-29BD113B32EE}" srcOrd="8" destOrd="0" presId="urn:microsoft.com/office/officeart/2005/8/layout/chevron1"/>
    <dgm:cxn modelId="{A42722EE-C15A-4D54-AA86-159931F10BC7}" type="presParOf" srcId="{B42DB01C-48DF-42FE-898A-2C5F2E5AE8E1}" destId="{D07D37B9-28FC-4F77-B77B-CC0745111E73}" srcOrd="9" destOrd="0" presId="urn:microsoft.com/office/officeart/2005/8/layout/chevron1"/>
    <dgm:cxn modelId="{B086615E-836D-4B82-B1FF-2EFA930AD877}" type="presParOf" srcId="{B42DB01C-48DF-42FE-898A-2C5F2E5AE8E1}" destId="{70FCA012-9112-4AFA-9F35-3E0E57F8E96B}" srcOrd="10" destOrd="0" presId="urn:microsoft.com/office/officeart/2005/8/layout/chevron1"/>
    <dgm:cxn modelId="{9897DF78-D2E1-4E9C-99C1-CC0D4CFD969C}" type="presParOf" srcId="{B42DB01C-48DF-42FE-898A-2C5F2E5AE8E1}" destId="{E4D410AE-E042-4EF7-BD9A-75A8C7B85947}" srcOrd="11" destOrd="0" presId="urn:microsoft.com/office/officeart/2005/8/layout/chevron1"/>
    <dgm:cxn modelId="{4031CA69-99CD-40A1-8D6B-7B57BD15C1E9}" type="presParOf" srcId="{B42DB01C-48DF-42FE-898A-2C5F2E5AE8E1}" destId="{B4FA37EA-61A9-40D7-A38A-AD4950F0B3B2}" srcOrd="12" destOrd="0" presId="urn:microsoft.com/office/officeart/2005/8/layout/chevron1"/>
    <dgm:cxn modelId="{6D4210B2-B210-44F3-A537-BBE191572CE2}" type="presParOf" srcId="{B42DB01C-48DF-42FE-898A-2C5F2E5AE8E1}" destId="{2E677E85-256E-4CF6-A881-E4B6C55EEBB4}" srcOrd="13" destOrd="0" presId="urn:microsoft.com/office/officeart/2005/8/layout/chevron1"/>
    <dgm:cxn modelId="{A0D9E5BD-8312-43DF-A3D8-EBBCE934F89C}" type="presParOf" srcId="{B42DB01C-48DF-42FE-898A-2C5F2E5AE8E1}" destId="{3CD2CE6C-ED4E-48DE-AE72-099F7D039B6C}" srcOrd="14"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162AB-4068-4B5C-A7CA-2A2F4443ADFE}">
      <dsp:nvSpPr>
        <dsp:cNvPr id="0" name=""/>
        <dsp:cNvSpPr/>
      </dsp:nvSpPr>
      <dsp:spPr>
        <a:xfrm>
          <a:off x="758" y="71143"/>
          <a:ext cx="1216186" cy="486474"/>
        </a:xfrm>
        <a:prstGeom prst="chevron">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2013</a:t>
          </a:r>
          <a:endParaRPr lang="zh-CN" altLang="en-US" sz="2000" kern="1200" dirty="0"/>
        </a:p>
      </dsp:txBody>
      <dsp:txXfrm>
        <a:off x="243995" y="71143"/>
        <a:ext cx="729712" cy="486474"/>
      </dsp:txXfrm>
    </dsp:sp>
    <dsp:sp modelId="{66E4EC8D-8513-46AB-B2A4-B608DE8A9CDB}">
      <dsp:nvSpPr>
        <dsp:cNvPr id="0" name=""/>
        <dsp:cNvSpPr/>
      </dsp:nvSpPr>
      <dsp:spPr>
        <a:xfrm>
          <a:off x="1095326" y="71143"/>
          <a:ext cx="1216186" cy="486474"/>
        </a:xfrm>
        <a:prstGeom prst="chevron">
          <a:avLst/>
        </a:prstGeom>
        <a:solidFill>
          <a:schemeClr val="accent1">
            <a:shade val="50000"/>
            <a:hueOff val="83565"/>
            <a:satOff val="2239"/>
            <a:lumOff val="9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2014</a:t>
          </a:r>
          <a:endParaRPr lang="zh-CN" altLang="en-US" sz="2000" kern="1200" dirty="0"/>
        </a:p>
      </dsp:txBody>
      <dsp:txXfrm>
        <a:off x="1338563" y="71143"/>
        <a:ext cx="729712" cy="486474"/>
      </dsp:txXfrm>
    </dsp:sp>
    <dsp:sp modelId="{A7080948-E0DC-418A-8A2A-3733B030ADAC}">
      <dsp:nvSpPr>
        <dsp:cNvPr id="0" name=""/>
        <dsp:cNvSpPr/>
      </dsp:nvSpPr>
      <dsp:spPr>
        <a:xfrm>
          <a:off x="2189894" y="71143"/>
          <a:ext cx="1216186" cy="486474"/>
        </a:xfrm>
        <a:prstGeom prst="chevron">
          <a:avLst/>
        </a:prstGeom>
        <a:solidFill>
          <a:schemeClr val="accent1">
            <a:shade val="50000"/>
            <a:hueOff val="167129"/>
            <a:satOff val="4478"/>
            <a:lumOff val="19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2015</a:t>
          </a:r>
          <a:endParaRPr lang="zh-CN" altLang="en-US" sz="2000" kern="1200" dirty="0"/>
        </a:p>
      </dsp:txBody>
      <dsp:txXfrm>
        <a:off x="2433131" y="71143"/>
        <a:ext cx="729712" cy="486474"/>
      </dsp:txXfrm>
    </dsp:sp>
    <dsp:sp modelId="{ECA23A88-35D8-4D93-86D7-0FE3ECB0325A}">
      <dsp:nvSpPr>
        <dsp:cNvPr id="0" name=""/>
        <dsp:cNvSpPr/>
      </dsp:nvSpPr>
      <dsp:spPr>
        <a:xfrm>
          <a:off x="3284462" y="71143"/>
          <a:ext cx="1216186" cy="486474"/>
        </a:xfrm>
        <a:prstGeom prst="chevron">
          <a:avLst/>
        </a:prstGeom>
        <a:solidFill>
          <a:schemeClr val="accent1">
            <a:shade val="50000"/>
            <a:hueOff val="250694"/>
            <a:satOff val="6716"/>
            <a:lumOff val="295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2016</a:t>
          </a:r>
          <a:endParaRPr lang="zh-CN" altLang="en-US" sz="2000" kern="1200" dirty="0"/>
        </a:p>
      </dsp:txBody>
      <dsp:txXfrm>
        <a:off x="3527699" y="71143"/>
        <a:ext cx="729712" cy="486474"/>
      </dsp:txXfrm>
    </dsp:sp>
    <dsp:sp modelId="{EA9D12C5-DFC5-4980-89A3-29BD113B32EE}">
      <dsp:nvSpPr>
        <dsp:cNvPr id="0" name=""/>
        <dsp:cNvSpPr/>
      </dsp:nvSpPr>
      <dsp:spPr>
        <a:xfrm>
          <a:off x="4379030" y="71143"/>
          <a:ext cx="1216186" cy="486474"/>
        </a:xfrm>
        <a:prstGeom prst="chevron">
          <a:avLst/>
        </a:prstGeom>
        <a:solidFill>
          <a:schemeClr val="accent1">
            <a:shade val="50000"/>
            <a:hueOff val="334258"/>
            <a:satOff val="8955"/>
            <a:lumOff val="394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2017</a:t>
          </a:r>
          <a:endParaRPr lang="zh-CN" altLang="en-US" sz="2000" kern="1200" dirty="0"/>
        </a:p>
      </dsp:txBody>
      <dsp:txXfrm>
        <a:off x="4622267" y="71143"/>
        <a:ext cx="729712" cy="486474"/>
      </dsp:txXfrm>
    </dsp:sp>
    <dsp:sp modelId="{70FCA012-9112-4AFA-9F35-3E0E57F8E96B}">
      <dsp:nvSpPr>
        <dsp:cNvPr id="0" name=""/>
        <dsp:cNvSpPr/>
      </dsp:nvSpPr>
      <dsp:spPr>
        <a:xfrm>
          <a:off x="5473598" y="71143"/>
          <a:ext cx="1216186" cy="486474"/>
        </a:xfrm>
        <a:prstGeom prst="chevron">
          <a:avLst/>
        </a:prstGeom>
        <a:solidFill>
          <a:schemeClr val="accent1">
            <a:shade val="50000"/>
            <a:hueOff val="250694"/>
            <a:satOff val="6716"/>
            <a:lumOff val="295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2018</a:t>
          </a:r>
          <a:endParaRPr lang="zh-CN" altLang="en-US" sz="2000" kern="1200" dirty="0"/>
        </a:p>
      </dsp:txBody>
      <dsp:txXfrm>
        <a:off x="5716835" y="71143"/>
        <a:ext cx="729712" cy="486474"/>
      </dsp:txXfrm>
    </dsp:sp>
    <dsp:sp modelId="{B4FA37EA-61A9-40D7-A38A-AD4950F0B3B2}">
      <dsp:nvSpPr>
        <dsp:cNvPr id="0" name=""/>
        <dsp:cNvSpPr/>
      </dsp:nvSpPr>
      <dsp:spPr>
        <a:xfrm>
          <a:off x="6568166" y="71143"/>
          <a:ext cx="1216186" cy="486474"/>
        </a:xfrm>
        <a:prstGeom prst="chevron">
          <a:avLst/>
        </a:prstGeom>
        <a:solidFill>
          <a:schemeClr val="accent1">
            <a:shade val="50000"/>
            <a:hueOff val="167129"/>
            <a:satOff val="4478"/>
            <a:lumOff val="19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2019</a:t>
          </a:r>
          <a:endParaRPr lang="zh-CN" altLang="en-US" sz="2000" kern="1200" dirty="0"/>
        </a:p>
      </dsp:txBody>
      <dsp:txXfrm>
        <a:off x="6811403" y="71143"/>
        <a:ext cx="729712" cy="486474"/>
      </dsp:txXfrm>
    </dsp:sp>
    <dsp:sp modelId="{3CD2CE6C-ED4E-48DE-AE72-099F7D039B6C}">
      <dsp:nvSpPr>
        <dsp:cNvPr id="0" name=""/>
        <dsp:cNvSpPr/>
      </dsp:nvSpPr>
      <dsp:spPr>
        <a:xfrm>
          <a:off x="7662734" y="71143"/>
          <a:ext cx="1216186" cy="486474"/>
        </a:xfrm>
        <a:prstGeom prst="chevron">
          <a:avLst/>
        </a:prstGeom>
        <a:solidFill>
          <a:schemeClr val="accent1">
            <a:shade val="50000"/>
            <a:hueOff val="83565"/>
            <a:satOff val="2239"/>
            <a:lumOff val="9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2020</a:t>
          </a:r>
          <a:endParaRPr lang="zh-CN" altLang="en-US" sz="2000" kern="1200" dirty="0"/>
        </a:p>
      </dsp:txBody>
      <dsp:txXfrm>
        <a:off x="7905971" y="71143"/>
        <a:ext cx="729712" cy="4864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7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7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7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7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2.xml"/><Relationship Id="rId7" Type="http://schemas.openxmlformats.org/officeDocument/2006/relationships/image" Target="../media/image10.png"/><Relationship Id="rId6" Type="http://schemas.openxmlformats.org/officeDocument/2006/relationships/image" Target="../media/image9.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404509" y="953343"/>
            <a:ext cx="5556399" cy="1361911"/>
          </a:xfrm>
          <a:prstGeom prst="rect">
            <a:avLst/>
          </a:prstGeom>
          <a:noFill/>
        </p:spPr>
        <p:txBody>
          <a:bodyPr wrap="square" lIns="68580" tIns="34290" rIns="68580" bIns="34290" rtlCol="0">
            <a:spAutoFit/>
          </a:bodyPr>
          <a:lstStyle/>
          <a:p>
            <a:r>
              <a:rPr lang="en-US" altLang="zh-CN" sz="4200" b="1" dirty="0">
                <a:solidFill>
                  <a:srgbClr val="1B4367"/>
                </a:solidFill>
                <a:cs typeface="+mn-ea"/>
                <a:sym typeface="+mn-lt"/>
              </a:rPr>
              <a:t>Project1</a:t>
            </a:r>
            <a:r>
              <a:rPr lang="zh-CN" altLang="en-US" sz="4200" b="1" dirty="0">
                <a:solidFill>
                  <a:srgbClr val="1B4367"/>
                </a:solidFill>
                <a:cs typeface="+mn-ea"/>
                <a:sym typeface="+mn-lt"/>
              </a:rPr>
              <a:t>：</a:t>
            </a:r>
            <a:endParaRPr lang="en-US" altLang="zh-CN" sz="4200" b="1" dirty="0">
              <a:solidFill>
                <a:srgbClr val="1B4367"/>
              </a:solidFill>
              <a:cs typeface="+mn-ea"/>
              <a:sym typeface="+mn-lt"/>
            </a:endParaRPr>
          </a:p>
          <a:p>
            <a:r>
              <a:rPr lang="zh-CN" altLang="en-US" sz="4200" b="1" dirty="0">
                <a:solidFill>
                  <a:srgbClr val="1B4367"/>
                </a:solidFill>
                <a:cs typeface="+mn-ea"/>
                <a:sym typeface="+mn-lt"/>
              </a:rPr>
              <a:t>病理图像识别期中汇报</a:t>
            </a:r>
            <a:endParaRPr lang="zh-CN" altLang="en-US" sz="4200" b="1" dirty="0">
              <a:solidFill>
                <a:srgbClr val="1B4367"/>
              </a:solidFill>
              <a:cs typeface="+mn-ea"/>
              <a:sym typeface="+mn-lt"/>
            </a:endParaRPr>
          </a:p>
        </p:txBody>
      </p:sp>
      <p:sp>
        <p:nvSpPr>
          <p:cNvPr id="3075" name="文本框 3074"/>
          <p:cNvSpPr txBox="1"/>
          <p:nvPr/>
        </p:nvSpPr>
        <p:spPr>
          <a:xfrm>
            <a:off x="3404877" y="3196479"/>
            <a:ext cx="5653398" cy="623248"/>
          </a:xfrm>
          <a:prstGeom prst="rect">
            <a:avLst/>
          </a:prstGeom>
          <a:noFill/>
          <a:ln w="9525">
            <a:noFill/>
            <a:miter/>
          </a:ln>
          <a:effectLst/>
        </p:spPr>
        <p:txBody>
          <a:bodyPr vert="horz" wrap="square" lIns="68580" tIns="34290" rIns="68580" bIns="34290" anchor="t">
            <a:spAutoFit/>
          </a:bodyPr>
          <a:lstStyle/>
          <a:p>
            <a:pPr lvl="0" eaLnBrk="0" hangingPunct="0"/>
            <a:r>
              <a:rPr lang="zh-CN" altLang="en-US" sz="1200" dirty="0">
                <a:solidFill>
                  <a:schemeClr val="tx1">
                    <a:lumMod val="75000"/>
                    <a:lumOff val="25000"/>
                  </a:schemeClr>
                </a:solidFill>
                <a:cs typeface="+mn-ea"/>
                <a:sym typeface="+mn-lt"/>
              </a:rPr>
              <a:t>汇报人：李欣怡，朱嘉悦，张煜晗，柯旭洺</a:t>
            </a:r>
            <a:endParaRPr lang="en-US" altLang="zh-CN" sz="1200" dirty="0">
              <a:solidFill>
                <a:schemeClr val="tx1">
                  <a:lumMod val="75000"/>
                  <a:lumOff val="25000"/>
                </a:schemeClr>
              </a:solidFill>
              <a:cs typeface="+mn-ea"/>
              <a:sym typeface="+mn-lt"/>
            </a:endParaRPr>
          </a:p>
          <a:p>
            <a:pPr lvl="0" eaLnBrk="0" hangingPunct="0"/>
            <a:r>
              <a:rPr lang="zh-CN" altLang="en-US" sz="1200" dirty="0">
                <a:solidFill>
                  <a:schemeClr val="tx1">
                    <a:lumMod val="75000"/>
                    <a:lumOff val="25000"/>
                  </a:schemeClr>
                </a:solidFill>
                <a:cs typeface="+mn-ea"/>
                <a:sym typeface="+mn-lt"/>
              </a:rPr>
              <a:t>    </a:t>
            </a:r>
            <a:endParaRPr lang="en-US" altLang="zh-CN" sz="1200" dirty="0">
              <a:solidFill>
                <a:schemeClr val="tx1">
                  <a:lumMod val="75000"/>
                  <a:lumOff val="25000"/>
                </a:schemeClr>
              </a:solidFill>
              <a:cs typeface="+mn-ea"/>
              <a:sym typeface="+mn-lt"/>
            </a:endParaRPr>
          </a:p>
          <a:p>
            <a:pPr lvl="0" eaLnBrk="0" hangingPunct="0"/>
            <a:r>
              <a:rPr lang="zh-CN" altLang="en-US" sz="1200" dirty="0">
                <a:solidFill>
                  <a:schemeClr val="tx1">
                    <a:lumMod val="75000"/>
                    <a:lumOff val="25000"/>
                  </a:schemeClr>
                </a:solidFill>
                <a:cs typeface="+mn-ea"/>
                <a:sym typeface="+mn-lt"/>
              </a:rPr>
              <a:t>汇报时间：</a:t>
            </a:r>
            <a:r>
              <a:rPr lang="en-US" altLang="zh-CN" sz="1200" dirty="0">
                <a:solidFill>
                  <a:schemeClr val="tx1">
                    <a:lumMod val="75000"/>
                    <a:lumOff val="25000"/>
                  </a:schemeClr>
                </a:solidFill>
                <a:cs typeface="+mn-ea"/>
                <a:sym typeface="+mn-lt"/>
              </a:rPr>
              <a:t>2021</a:t>
            </a:r>
            <a:r>
              <a:rPr lang="zh-CN" altLang="en-US" sz="1200" dirty="0">
                <a:solidFill>
                  <a:schemeClr val="tx1">
                    <a:lumMod val="75000"/>
                    <a:lumOff val="25000"/>
                  </a:schemeClr>
                </a:solidFill>
                <a:cs typeface="+mn-ea"/>
                <a:sym typeface="+mn-lt"/>
              </a:rPr>
              <a:t>年</a:t>
            </a:r>
            <a:r>
              <a:rPr lang="en-US" altLang="zh-CN" sz="1200" dirty="0">
                <a:solidFill>
                  <a:schemeClr val="tx1">
                    <a:lumMod val="75000"/>
                    <a:lumOff val="25000"/>
                  </a:schemeClr>
                </a:solidFill>
                <a:cs typeface="+mn-ea"/>
                <a:sym typeface="+mn-lt"/>
              </a:rPr>
              <a:t>11</a:t>
            </a:r>
            <a:r>
              <a:rPr lang="zh-CN" altLang="en-US" sz="1200" dirty="0">
                <a:solidFill>
                  <a:schemeClr val="tx1">
                    <a:lumMod val="75000"/>
                    <a:lumOff val="25000"/>
                  </a:schemeClr>
                </a:solidFill>
                <a:cs typeface="+mn-ea"/>
                <a:sym typeface="+mn-lt"/>
              </a:rPr>
              <a:t>月</a:t>
            </a:r>
            <a:r>
              <a:rPr lang="en-US" altLang="zh-CN" sz="1200" dirty="0">
                <a:solidFill>
                  <a:schemeClr val="tx1">
                    <a:lumMod val="75000"/>
                    <a:lumOff val="25000"/>
                  </a:schemeClr>
                </a:solidFill>
                <a:cs typeface="+mn-ea"/>
                <a:sym typeface="+mn-lt"/>
              </a:rPr>
              <a:t>5</a:t>
            </a:r>
            <a:r>
              <a:rPr lang="zh-CN" altLang="en-US" sz="1200" dirty="0">
                <a:solidFill>
                  <a:schemeClr val="tx1">
                    <a:lumMod val="75000"/>
                    <a:lumOff val="25000"/>
                  </a:schemeClr>
                </a:solidFill>
                <a:cs typeface="+mn-ea"/>
                <a:sym typeface="+mn-lt"/>
              </a:rPr>
              <a:t>日</a:t>
            </a:r>
            <a:endParaRPr lang="zh-CN" altLang="en-US" sz="1200" dirty="0">
              <a:solidFill>
                <a:schemeClr val="tx1">
                  <a:lumMod val="75000"/>
                  <a:lumOff val="25000"/>
                </a:schemeClr>
              </a:solidFill>
              <a:cs typeface="+mn-ea"/>
              <a:sym typeface="+mn-lt"/>
            </a:endParaRPr>
          </a:p>
        </p:txBody>
      </p:sp>
      <p:sp>
        <p:nvSpPr>
          <p:cNvPr id="9" name="文本框 8"/>
          <p:cNvSpPr txBox="1"/>
          <p:nvPr/>
        </p:nvSpPr>
        <p:spPr>
          <a:xfrm>
            <a:off x="3404509" y="2280748"/>
            <a:ext cx="5358765" cy="292388"/>
          </a:xfrm>
          <a:prstGeom prst="rect">
            <a:avLst/>
          </a:prstGeom>
          <a:noFill/>
        </p:spPr>
        <p:txBody>
          <a:bodyPr wrap="square" lIns="68580" tIns="34290" rIns="68580" bIns="34290" rtlCol="0">
            <a:spAutoFit/>
          </a:bodyPr>
          <a:lstStyle/>
          <a:p>
            <a:pPr lvl="0" eaLnBrk="0" hangingPunct="0"/>
            <a:r>
              <a:rPr lang="en-US" altLang="zh-CN" sz="1450" cap="small" dirty="0">
                <a:solidFill>
                  <a:srgbClr val="1B4367"/>
                </a:solidFill>
                <a:cs typeface="+mn-ea"/>
                <a:sym typeface="+mn-lt"/>
              </a:rPr>
              <a:t>interim report on pathological image recognition</a:t>
            </a:r>
            <a:endParaRPr lang="en-US" altLang="zh-CN" sz="1450" cap="small" dirty="0">
              <a:solidFill>
                <a:srgbClr val="1B4367"/>
              </a:solidFill>
              <a:cs typeface="+mn-ea"/>
              <a:sym typeface="+mn-lt"/>
            </a:endParaRPr>
          </a:p>
        </p:txBody>
      </p:sp>
      <p:sp>
        <p:nvSpPr>
          <p:cNvPr id="121" name="TextBox 120"/>
          <p:cNvSpPr txBox="1"/>
          <p:nvPr/>
        </p:nvSpPr>
        <p:spPr>
          <a:xfrm>
            <a:off x="3458667" y="2626926"/>
            <a:ext cx="4199433" cy="306467"/>
          </a:xfrm>
          <a:prstGeom prst="roundRect">
            <a:avLst/>
          </a:prstGeom>
          <a:solidFill>
            <a:srgbClr val="1B4367"/>
          </a:solidFill>
        </p:spPr>
        <p:txBody>
          <a:bodyPr wrap="square" rtlCol="0">
            <a:spAutoFit/>
          </a:bodyPr>
          <a:lstStyle/>
          <a:p>
            <a:r>
              <a:rPr lang="zh-CN" altLang="en-US" sz="1200" dirty="0">
                <a:solidFill>
                  <a:schemeClr val="bg1"/>
                </a:solidFill>
                <a:cs typeface="+mn-ea"/>
                <a:sym typeface="+mn-lt"/>
              </a:rPr>
              <a:t>光华管理学院</a:t>
            </a:r>
            <a:r>
              <a:rPr lang="en-US" altLang="zh-CN" sz="1200" dirty="0">
                <a:solidFill>
                  <a:schemeClr val="bg1"/>
                </a:solidFill>
                <a:cs typeface="+mn-ea"/>
                <a:sym typeface="+mn-lt"/>
              </a:rPr>
              <a:t>2021</a:t>
            </a:r>
            <a:r>
              <a:rPr lang="zh-CN" altLang="en-US" sz="1200" dirty="0">
                <a:solidFill>
                  <a:schemeClr val="bg1"/>
                </a:solidFill>
                <a:cs typeface="+mn-ea"/>
                <a:sym typeface="+mn-lt"/>
              </a:rPr>
              <a:t>秋季学期 “人工智能与商业创新”课程</a:t>
            </a:r>
            <a:endParaRPr lang="zh-CN" altLang="en-US" sz="1200" dirty="0">
              <a:solidFill>
                <a:schemeClr val="bg1"/>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深度学习</a:t>
            </a:r>
            <a:endParaRPr lang="zh-CN" altLang="en-US" sz="1200" b="1" dirty="0">
              <a:solidFill>
                <a:srgbClr val="1B4367"/>
              </a:solidFill>
              <a:cs typeface="+mn-ea"/>
              <a:sym typeface="+mn-lt"/>
            </a:endParaRPr>
          </a:p>
        </p:txBody>
      </p:sp>
      <p:cxnSp>
        <p:nvCxnSpPr>
          <p:cNvPr id="33" name="直接连接符 3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1"/>
          <a:srcRect l="10645" t="26140" r="39980" b="39519"/>
          <a:stretch>
            <a:fillRect/>
          </a:stretch>
        </p:blipFill>
        <p:spPr bwMode="auto">
          <a:xfrm>
            <a:off x="591982" y="912841"/>
            <a:ext cx="7960036" cy="3113642"/>
          </a:xfrm>
          <a:prstGeom prst="rect">
            <a:avLst/>
          </a:prstGeom>
          <a:ln>
            <a:noFill/>
          </a:ln>
        </p:spPr>
      </p:pic>
      <p:sp>
        <p:nvSpPr>
          <p:cNvPr id="11" name="TextBox 13"/>
          <p:cNvSpPr txBox="1"/>
          <p:nvPr/>
        </p:nvSpPr>
        <p:spPr>
          <a:xfrm>
            <a:off x="1816684" y="4453193"/>
            <a:ext cx="5510632" cy="215444"/>
          </a:xfrm>
          <a:prstGeom prst="rect">
            <a:avLst/>
          </a:prstGeom>
          <a:noFill/>
          <a:ln w="9525">
            <a:noFill/>
            <a:miter/>
          </a:ln>
        </p:spPr>
        <p:txBody>
          <a:bodyPr wrap="square" lIns="0" tIns="0" rIns="0" bIns="0">
            <a:spAutoFit/>
          </a:bodyPr>
          <a:lstStyle/>
          <a:p>
            <a:pPr algn="ctr" defTabSz="683260">
              <a:spcBef>
                <a:spcPct val="20000"/>
              </a:spcBef>
            </a:pPr>
            <a:r>
              <a:rPr lang="en-US" altLang="zh-CN" b="1" dirty="0">
                <a:solidFill>
                  <a:srgbClr val="1B4367"/>
                </a:solidFill>
                <a:cs typeface="+mn-ea"/>
                <a:sym typeface="+mn-lt"/>
              </a:rPr>
              <a:t>CNN</a:t>
            </a:r>
            <a:r>
              <a:rPr lang="zh-CN" altLang="en-US" b="1" dirty="0">
                <a:solidFill>
                  <a:srgbClr val="1B4367"/>
                </a:solidFill>
                <a:cs typeface="+mn-ea"/>
                <a:sym typeface="+mn-lt"/>
              </a:rPr>
              <a:t>用于分类，</a:t>
            </a:r>
            <a:r>
              <a:rPr lang="en-US" altLang="zh-CN" b="1" dirty="0">
                <a:solidFill>
                  <a:srgbClr val="1B4367"/>
                </a:solidFill>
                <a:cs typeface="+mn-ea"/>
                <a:sym typeface="+mn-lt"/>
              </a:rPr>
              <a:t>FCN</a:t>
            </a:r>
            <a:r>
              <a:rPr lang="zh-CN" altLang="en-US" b="1" dirty="0">
                <a:solidFill>
                  <a:srgbClr val="1B4367"/>
                </a:solidFill>
                <a:cs typeface="+mn-ea"/>
                <a:sym typeface="+mn-lt"/>
              </a:rPr>
              <a:t>用于分割，</a:t>
            </a:r>
            <a:r>
              <a:rPr lang="en-US" altLang="zh-CN" b="1" dirty="0">
                <a:solidFill>
                  <a:srgbClr val="1B4367"/>
                </a:solidFill>
                <a:cs typeface="+mn-ea"/>
                <a:sym typeface="+mn-lt"/>
              </a:rPr>
              <a:t>RNN</a:t>
            </a:r>
            <a:r>
              <a:rPr lang="zh-CN" altLang="en-US" b="1" dirty="0">
                <a:solidFill>
                  <a:srgbClr val="1B4367"/>
                </a:solidFill>
                <a:cs typeface="+mn-ea"/>
                <a:sym typeface="+mn-lt"/>
              </a:rPr>
              <a:t>用于跟踪，</a:t>
            </a:r>
            <a:r>
              <a:rPr lang="en-US" altLang="zh-CN" b="1" dirty="0">
                <a:solidFill>
                  <a:srgbClr val="1B4367"/>
                </a:solidFill>
                <a:cs typeface="+mn-ea"/>
                <a:sym typeface="+mn-lt"/>
              </a:rPr>
              <a:t>GANs</a:t>
            </a:r>
            <a:r>
              <a:rPr lang="zh-CN" altLang="en-US" b="1" dirty="0">
                <a:solidFill>
                  <a:srgbClr val="1B4367"/>
                </a:solidFill>
                <a:cs typeface="+mn-ea"/>
                <a:sym typeface="+mn-lt"/>
              </a:rPr>
              <a:t>用于重建。</a:t>
            </a:r>
            <a:endParaRPr lang="zh-CN" altLang="en-US" b="1" dirty="0">
              <a:solidFill>
                <a:srgbClr val="1B4367"/>
              </a:solidFill>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现有模型对比</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endParaRPr lang="en-US" altLang="zh-CN" sz="2400" dirty="0">
              <a:solidFill>
                <a:schemeClr val="bg1"/>
              </a:solidFill>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16110" y="718224"/>
            <a:ext cx="8428270" cy="579824"/>
            <a:chOff x="716110" y="718224"/>
            <a:chExt cx="8428270" cy="579824"/>
          </a:xfrm>
        </p:grpSpPr>
        <p:sp>
          <p:nvSpPr>
            <p:cNvPr id="23" name="矩形 23"/>
            <p:cNvSpPr>
              <a:spLocks noChangeArrowheads="1"/>
            </p:cNvSpPr>
            <p:nvPr/>
          </p:nvSpPr>
          <p:spPr bwMode="auto">
            <a:xfrm>
              <a:off x="716110" y="718224"/>
              <a:ext cx="8427890" cy="579824"/>
            </a:xfrm>
            <a:prstGeom prst="rect">
              <a:avLst/>
            </a:prstGeom>
            <a:solidFill>
              <a:srgbClr val="1B4367"/>
            </a:solidFill>
            <a:ln w="9525">
              <a:noFill/>
              <a:bevel/>
            </a:ln>
          </p:spPr>
          <p:txBody>
            <a:bodyPr lIns="68580" tIns="34290" rIns="68580" bIns="34290"/>
            <a:lstStyle/>
            <a:p>
              <a:pPr eaLnBrk="1" hangingPunct="1"/>
              <a:endParaRPr lang="zh-CN" altLang="en-US">
                <a:cs typeface="+mn-ea"/>
                <a:sym typeface="+mn-lt"/>
              </a:endParaRPr>
            </a:p>
          </p:txBody>
        </p:sp>
        <p:sp>
          <p:nvSpPr>
            <p:cNvPr id="12" name="文本框 11"/>
            <p:cNvSpPr txBox="1"/>
            <p:nvPr/>
          </p:nvSpPr>
          <p:spPr>
            <a:xfrm>
              <a:off x="749169" y="804039"/>
              <a:ext cx="8395211" cy="45275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sz="1100" b="1" dirty="0">
                  <a:solidFill>
                    <a:schemeClr val="bg1"/>
                  </a:solidFill>
                  <a:cs typeface="+mn-ea"/>
                  <a:sym typeface="+mn-lt"/>
                </a:rPr>
                <a:t>近年来，深度学习逐步应用到医疗诊断领域，主要在</a:t>
              </a:r>
              <a:r>
                <a:rPr sz="1100" b="1" dirty="0">
                  <a:solidFill>
                    <a:schemeClr val="bg1"/>
                  </a:solidFill>
                  <a:cs typeface="+mn-ea"/>
                  <a:sym typeface="+mn-lt"/>
                </a:rPr>
                <a:t>疾病检测与分类</a:t>
              </a:r>
              <a:r>
                <a:rPr lang="zh-CN" sz="1100" b="1" dirty="0">
                  <a:solidFill>
                    <a:schemeClr val="bg1"/>
                  </a:solidFill>
                  <a:cs typeface="+mn-ea"/>
                  <a:sym typeface="+mn-lt"/>
                </a:rPr>
                <a:t>以及</a:t>
              </a:r>
              <a:r>
                <a:rPr sz="1100" b="1" dirty="0">
                  <a:solidFill>
                    <a:schemeClr val="bg1"/>
                  </a:solidFill>
                  <a:cs typeface="+mn-ea"/>
                  <a:sym typeface="+mn-lt"/>
                </a:rPr>
                <a:t>病变识别两个方面</a:t>
              </a:r>
              <a:r>
                <a:rPr lang="zh-CN" sz="1100" b="1" dirty="0">
                  <a:solidFill>
                    <a:schemeClr val="bg1"/>
                  </a:solidFill>
                  <a:cs typeface="+mn-ea"/>
                  <a:sym typeface="+mn-lt"/>
                </a:rPr>
                <a:t>领域发挥着重要作用。下图总结了近年人工智能在这两个领域的具体应用模型，并从中总结人工智能在这一领域的适用模型。</a:t>
              </a:r>
              <a:endParaRPr lang="en-US" altLang="zh-CN" sz="1100" b="1" dirty="0">
                <a:solidFill>
                  <a:schemeClr val="bg1"/>
                </a:solidFill>
                <a:cs typeface="+mn-ea"/>
                <a:sym typeface="+mn-lt"/>
              </a:endParaRPr>
            </a:p>
          </p:txBody>
        </p:sp>
      </p:grpSp>
      <p:sp>
        <p:nvSpPr>
          <p:cNvPr id="16" name="文本框 15"/>
          <p:cNvSpPr txBox="1"/>
          <p:nvPr/>
        </p:nvSpPr>
        <p:spPr>
          <a:xfrm>
            <a:off x="716280" y="316230"/>
            <a:ext cx="3942080"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深度学习模型在医学成像领域的应用</a:t>
            </a:r>
            <a:endParaRPr lang="zh-CN" altLang="en-US" sz="1700" b="1" dirty="0">
              <a:solidFill>
                <a:srgbClr val="1B4367"/>
              </a:solidFill>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stretch>
            <a:fillRect/>
          </a:stretch>
        </p:blipFill>
        <p:spPr>
          <a:xfrm>
            <a:off x="817245" y="1476375"/>
            <a:ext cx="2467610" cy="3299460"/>
          </a:xfrm>
          <a:prstGeom prst="rect">
            <a:avLst/>
          </a:prstGeom>
        </p:spPr>
      </p:pic>
      <p:grpSp>
        <p:nvGrpSpPr>
          <p:cNvPr id="28" name="组合 27"/>
          <p:cNvGrpSpPr/>
          <p:nvPr/>
        </p:nvGrpSpPr>
        <p:grpSpPr>
          <a:xfrm>
            <a:off x="3730402" y="1526132"/>
            <a:ext cx="2249070" cy="368593"/>
            <a:chOff x="765928" y="3671819"/>
            <a:chExt cx="2249070" cy="368593"/>
          </a:xfrm>
        </p:grpSpPr>
        <p:sp>
          <p:nvSpPr>
            <p:cNvPr id="29" name="TextBox 1210"/>
            <p:cNvSpPr/>
            <p:nvPr/>
          </p:nvSpPr>
          <p:spPr>
            <a:xfrm>
              <a:off x="1398288" y="3727478"/>
              <a:ext cx="161671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lt"/>
                </a:rPr>
                <a:t>深度信念网络</a:t>
              </a:r>
              <a:r>
                <a:rPr lang="en-US" altLang="zh-CN" b="1" dirty="0">
                  <a:solidFill>
                    <a:srgbClr val="1B4367"/>
                  </a:solidFill>
                  <a:cs typeface="+mn-ea"/>
                  <a:sym typeface="+mn-lt"/>
                </a:rPr>
                <a:t>DBN</a:t>
              </a:r>
              <a:endParaRPr lang="en-US" altLang="zh-CN" b="1" dirty="0">
                <a:solidFill>
                  <a:srgbClr val="1B4367"/>
                </a:solidFill>
                <a:cs typeface="+mn-ea"/>
                <a:sym typeface="+mn-lt"/>
              </a:endParaRPr>
            </a:p>
          </p:txBody>
        </p:sp>
        <p:grpSp>
          <p:nvGrpSpPr>
            <p:cNvPr id="30" name="组合 29"/>
            <p:cNvGrpSpPr/>
            <p:nvPr/>
          </p:nvGrpSpPr>
          <p:grpSpPr>
            <a:xfrm>
              <a:off x="765928" y="3671819"/>
              <a:ext cx="448164" cy="368593"/>
              <a:chOff x="5630584" y="966369"/>
              <a:chExt cx="476097" cy="391567"/>
            </a:xfrm>
            <a:solidFill>
              <a:srgbClr val="1B4367"/>
            </a:solidFill>
          </p:grpSpPr>
          <p:sp>
            <p:nvSpPr>
              <p:cNvPr id="46" name="椭圆 45"/>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47" name="文本框 17"/>
              <p:cNvSpPr txBox="1"/>
              <p:nvPr/>
            </p:nvSpPr>
            <p:spPr>
              <a:xfrm>
                <a:off x="5630584" y="1004389"/>
                <a:ext cx="476097" cy="343308"/>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01</a:t>
                </a:r>
                <a:endParaRPr lang="en-US" altLang="zh-CN" sz="1500" dirty="0">
                  <a:solidFill>
                    <a:schemeClr val="bg1"/>
                  </a:solidFill>
                  <a:cs typeface="+mn-ea"/>
                  <a:sym typeface="+mn-lt"/>
                </a:endParaRPr>
              </a:p>
            </p:txBody>
          </p:sp>
        </p:grpSp>
      </p:grpSp>
      <p:grpSp>
        <p:nvGrpSpPr>
          <p:cNvPr id="48" name="组合 47"/>
          <p:cNvGrpSpPr/>
          <p:nvPr/>
        </p:nvGrpSpPr>
        <p:grpSpPr>
          <a:xfrm>
            <a:off x="3699287" y="2590392"/>
            <a:ext cx="2279550" cy="368593"/>
            <a:chOff x="765928" y="3671819"/>
            <a:chExt cx="2279550" cy="368593"/>
          </a:xfrm>
        </p:grpSpPr>
        <p:sp>
          <p:nvSpPr>
            <p:cNvPr id="49" name="TextBox 1210"/>
            <p:cNvSpPr/>
            <p:nvPr/>
          </p:nvSpPr>
          <p:spPr>
            <a:xfrm>
              <a:off x="1367808" y="3727478"/>
              <a:ext cx="167767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b="1" dirty="0">
                  <a:solidFill>
                    <a:srgbClr val="1B4367"/>
                  </a:solidFill>
                  <a:cs typeface="+mn-ea"/>
                  <a:sym typeface="+mn-lt"/>
                </a:rPr>
                <a:t>卷积神经网络 CNN</a:t>
              </a:r>
              <a:endParaRPr b="1" dirty="0">
                <a:solidFill>
                  <a:srgbClr val="1B4367"/>
                </a:solidFill>
                <a:cs typeface="+mn-ea"/>
                <a:sym typeface="+mn-lt"/>
              </a:endParaRPr>
            </a:p>
          </p:txBody>
        </p:sp>
        <p:grpSp>
          <p:nvGrpSpPr>
            <p:cNvPr id="50" name="组合 49"/>
            <p:cNvGrpSpPr/>
            <p:nvPr/>
          </p:nvGrpSpPr>
          <p:grpSpPr>
            <a:xfrm>
              <a:off x="765928" y="3671819"/>
              <a:ext cx="448164" cy="368593"/>
              <a:chOff x="5630584" y="966369"/>
              <a:chExt cx="476097" cy="391567"/>
            </a:xfrm>
            <a:solidFill>
              <a:srgbClr val="1B4367"/>
            </a:solidFill>
          </p:grpSpPr>
          <p:sp>
            <p:nvSpPr>
              <p:cNvPr id="51" name="椭圆 50"/>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52" name="文本框 17"/>
              <p:cNvSpPr txBox="1"/>
              <p:nvPr/>
            </p:nvSpPr>
            <p:spPr>
              <a:xfrm>
                <a:off x="5630584" y="1004389"/>
                <a:ext cx="476097" cy="342011"/>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02</a:t>
                </a:r>
                <a:endParaRPr lang="en-US" altLang="zh-CN" sz="1500" dirty="0">
                  <a:solidFill>
                    <a:schemeClr val="bg1"/>
                  </a:solidFill>
                  <a:cs typeface="+mn-ea"/>
                  <a:sym typeface="+mn-lt"/>
                </a:endParaRPr>
              </a:p>
            </p:txBody>
          </p:sp>
        </p:grpSp>
      </p:grpSp>
      <p:sp>
        <p:nvSpPr>
          <p:cNvPr id="53" name="文本框 52"/>
          <p:cNvSpPr txBox="1"/>
          <p:nvPr/>
        </p:nvSpPr>
        <p:spPr>
          <a:xfrm>
            <a:off x="4259580" y="1865630"/>
            <a:ext cx="3196590" cy="783590"/>
          </a:xfrm>
          <a:prstGeom prst="rect">
            <a:avLst/>
          </a:prstGeom>
          <a:noFill/>
        </p:spPr>
        <p:txBody>
          <a:bodyPr wrap="square" rtlCol="0">
            <a:spAutoFit/>
          </a:bodyPr>
          <a:lstStyle/>
          <a:p>
            <a:pPr>
              <a:lnSpc>
                <a:spcPct val="150000"/>
              </a:lnSpc>
            </a:pPr>
            <a:r>
              <a:rPr lang="zh-CN" altLang="en-US" sz="1000"/>
              <a:t>DBN 通过组合许多</a:t>
            </a:r>
            <a:r>
              <a:rPr lang="en-US" altLang="zh-CN" sz="1000"/>
              <a:t>R</a:t>
            </a:r>
            <a:r>
              <a:rPr lang="zh-CN" altLang="en-US" sz="1000"/>
              <a:t>BM，把上一层</a:t>
            </a:r>
            <a:r>
              <a:rPr lang="en-US" altLang="zh-CN" sz="1000"/>
              <a:t>RBM</a:t>
            </a:r>
            <a:r>
              <a:rPr lang="zh-CN" altLang="en-US" sz="1000"/>
              <a:t>的特征激励作为下一层的训练数据，从而可以对隐层的数据特征进行高效的学习</a:t>
            </a:r>
            <a:r>
              <a:rPr lang="en-US" altLang="zh-CN" sz="1000"/>
              <a:t>.</a:t>
            </a:r>
            <a:endParaRPr lang="en-US" altLang="zh-CN" sz="1000"/>
          </a:p>
        </p:txBody>
      </p:sp>
      <p:sp>
        <p:nvSpPr>
          <p:cNvPr id="54" name="文本框 53"/>
          <p:cNvSpPr txBox="1"/>
          <p:nvPr/>
        </p:nvSpPr>
        <p:spPr>
          <a:xfrm>
            <a:off x="4259580" y="2959100"/>
            <a:ext cx="3148965" cy="1938020"/>
          </a:xfrm>
          <a:prstGeom prst="rect">
            <a:avLst/>
          </a:prstGeom>
          <a:noFill/>
        </p:spPr>
        <p:txBody>
          <a:bodyPr wrap="square" rtlCol="0">
            <a:spAutoFit/>
          </a:bodyPr>
          <a:lstStyle/>
          <a:p>
            <a:pPr>
              <a:lnSpc>
                <a:spcPct val="150000"/>
              </a:lnSpc>
            </a:pPr>
            <a:r>
              <a:rPr sz="1000"/>
              <a:t>CNN 的基本单元是 stage</a:t>
            </a:r>
            <a:r>
              <a:rPr lang="zh-CN" sz="1000"/>
              <a:t>，</a:t>
            </a:r>
            <a:r>
              <a:rPr sz="1000"/>
              <a:t>每个 stage 模块都是由卷积层和池化层，卷积层用于增强原始信号、提高信噪比，且通过权值的共享减少了模型的训练参数和计算的复杂度; 池化层通过减少卷积层之间的连接，进一步减少训练的数据量，同时对卷积层的输出进行降采样，达到减少下一层的数据的效果。通过将多个 stage 堆叠在一起，并在模型的末端加入全连接层和分类器就构成 CNN。</a:t>
            </a:r>
            <a:endParaRPr sz="1000"/>
          </a:p>
        </p:txBody>
      </p:sp>
      <p:pic>
        <p:nvPicPr>
          <p:cNvPr id="55" name="图片 54"/>
          <p:cNvPicPr>
            <a:picLocks noChangeAspect="1"/>
          </p:cNvPicPr>
          <p:nvPr/>
        </p:nvPicPr>
        <p:blipFill>
          <a:blip r:embed="rId2"/>
          <a:stretch>
            <a:fillRect/>
          </a:stretch>
        </p:blipFill>
        <p:spPr>
          <a:xfrm>
            <a:off x="7408545" y="1702435"/>
            <a:ext cx="1590040" cy="1346200"/>
          </a:xfrm>
          <a:prstGeom prst="rect">
            <a:avLst/>
          </a:prstGeom>
        </p:spPr>
      </p:pic>
      <p:pic>
        <p:nvPicPr>
          <p:cNvPr id="56" name="图片 55"/>
          <p:cNvPicPr>
            <a:picLocks noChangeAspect="1"/>
          </p:cNvPicPr>
          <p:nvPr/>
        </p:nvPicPr>
        <p:blipFill>
          <a:blip r:embed="rId3"/>
          <a:stretch>
            <a:fillRect/>
          </a:stretch>
        </p:blipFill>
        <p:spPr>
          <a:xfrm>
            <a:off x="7456170" y="3405505"/>
            <a:ext cx="1405255" cy="12757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2855595"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多种经典网络结构对比</a:t>
            </a:r>
            <a:endParaRPr lang="zh-CN" altLang="en-US"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2"/>
          <p:cNvPicPr>
            <a:picLocks noChangeAspect="1"/>
          </p:cNvPicPr>
          <p:nvPr/>
        </p:nvPicPr>
        <p:blipFill>
          <a:blip r:embed="rId1"/>
          <a:srcRect t="4380" b="36763"/>
          <a:stretch>
            <a:fillRect/>
          </a:stretch>
        </p:blipFill>
        <p:spPr>
          <a:xfrm>
            <a:off x="590550" y="728980"/>
            <a:ext cx="8276590" cy="3685540"/>
          </a:xfrm>
          <a:prstGeom prst="rect">
            <a:avLst/>
          </a:prstGeom>
          <a:noFill/>
          <a:ln>
            <a:noFill/>
          </a:ln>
        </p:spPr>
      </p:pic>
      <p:sp>
        <p:nvSpPr>
          <p:cNvPr id="6" name="矩形 5"/>
          <p:cNvSpPr/>
          <p:nvPr/>
        </p:nvSpPr>
        <p:spPr>
          <a:xfrm>
            <a:off x="834390" y="4486275"/>
            <a:ext cx="7789545" cy="378460"/>
          </a:xfrm>
          <a:prstGeom prst="rect">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综合目前医疗影像领域的应用和模型的优缺点对比，选择</a:t>
            </a:r>
            <a:r>
              <a:rPr lang="en-US" altLang="zh-CN" b="1" dirty="0">
                <a:solidFill>
                  <a:schemeClr val="bg1"/>
                </a:solidFill>
                <a:cs typeface="+mn-ea"/>
                <a:sym typeface="+mn-lt"/>
              </a:rPr>
              <a:t>DBN</a:t>
            </a:r>
            <a:r>
              <a:rPr lang="zh-CN" altLang="en-US" b="1" dirty="0">
                <a:solidFill>
                  <a:schemeClr val="bg1"/>
                </a:solidFill>
                <a:cs typeface="+mn-ea"/>
                <a:sym typeface="+mn-lt"/>
              </a:rPr>
              <a:t>和</a:t>
            </a:r>
            <a:r>
              <a:rPr lang="en-US" altLang="zh-CN" b="1" dirty="0">
                <a:solidFill>
                  <a:schemeClr val="bg1"/>
                </a:solidFill>
                <a:cs typeface="+mn-ea"/>
                <a:sym typeface="+mn-lt"/>
              </a:rPr>
              <a:t>CNN</a:t>
            </a:r>
            <a:r>
              <a:rPr lang="zh-CN" altLang="en-US" b="1" dirty="0">
                <a:solidFill>
                  <a:schemeClr val="bg1"/>
                </a:solidFill>
                <a:cs typeface="+mn-ea"/>
                <a:sym typeface="+mn-lt"/>
              </a:rPr>
              <a:t>方法进行深入调查</a:t>
            </a:r>
            <a:endParaRPr lang="zh-CN" altLang="en-US" b="1" dirty="0">
              <a:solidFill>
                <a:schemeClr val="bg1"/>
              </a:solidFill>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2855595" cy="329565"/>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改进型</a:t>
            </a:r>
            <a:r>
              <a:rPr lang="en-US" altLang="zh-CN" sz="1700" b="1" dirty="0">
                <a:solidFill>
                  <a:srgbClr val="1B4367"/>
                </a:solidFill>
                <a:cs typeface="+mn-ea"/>
                <a:sym typeface="+mn-lt"/>
              </a:rPr>
              <a:t>RNN</a:t>
            </a:r>
            <a:r>
              <a:rPr lang="zh-CN" altLang="en-US" sz="1700" b="1" dirty="0">
                <a:solidFill>
                  <a:srgbClr val="1B4367"/>
                </a:solidFill>
                <a:cs typeface="+mn-ea"/>
                <a:sym typeface="+mn-lt"/>
              </a:rPr>
              <a:t>模型对比分析</a:t>
            </a:r>
            <a:endParaRPr lang="zh-CN" altLang="en-US"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rcRect t="3695"/>
          <a:stretch>
            <a:fillRect/>
          </a:stretch>
        </p:blipFill>
        <p:spPr>
          <a:xfrm>
            <a:off x="287020" y="783590"/>
            <a:ext cx="5916930" cy="4030980"/>
          </a:xfrm>
          <a:prstGeom prst="rect">
            <a:avLst/>
          </a:prstGeom>
          <a:noFill/>
          <a:ln>
            <a:noFill/>
          </a:ln>
        </p:spPr>
      </p:pic>
      <p:sp>
        <p:nvSpPr>
          <p:cNvPr id="5" name="矩形 4"/>
          <p:cNvSpPr/>
          <p:nvPr/>
        </p:nvSpPr>
        <p:spPr>
          <a:xfrm>
            <a:off x="6440170" y="863600"/>
            <a:ext cx="2334260" cy="3764915"/>
          </a:xfrm>
          <a:prstGeom prst="rect">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b="1" dirty="0">
                <a:solidFill>
                  <a:schemeClr val="bg1"/>
                </a:solidFill>
                <a:cs typeface="+mn-ea"/>
                <a:sym typeface="+mn-lt"/>
              </a:rPr>
              <a:t>   </a:t>
            </a:r>
            <a:r>
              <a:rPr b="1" dirty="0">
                <a:solidFill>
                  <a:schemeClr val="bg1"/>
                </a:solidFill>
                <a:cs typeface="+mn-ea"/>
                <a:sym typeface="+mn-lt"/>
              </a:rPr>
              <a:t>DenseNet是CNN改进模型中技术最新的图像分类</a:t>
            </a:r>
            <a:endParaRPr b="1" dirty="0">
              <a:solidFill>
                <a:schemeClr val="bg1"/>
              </a:solidFill>
              <a:cs typeface="+mn-ea"/>
              <a:sym typeface="+mn-lt"/>
            </a:endParaRPr>
          </a:p>
          <a:p>
            <a:pPr algn="l">
              <a:lnSpc>
                <a:spcPct val="150000"/>
              </a:lnSpc>
            </a:pPr>
            <a:r>
              <a:rPr b="1" dirty="0">
                <a:solidFill>
                  <a:schemeClr val="bg1"/>
                </a:solidFill>
                <a:cs typeface="+mn-ea"/>
                <a:sym typeface="+mn-lt"/>
              </a:rPr>
              <a:t>识别模型之一，在图像分类识别方面，由于DenseNet及其他改进的CNN在结构上具有其他神经网络不具备的优势，正是由于这些结构特征，使卷积神经网络在图像识别和物体检测方面取得了</a:t>
            </a:r>
            <a:r>
              <a:rPr lang="zh-CN" b="1" dirty="0">
                <a:solidFill>
                  <a:schemeClr val="bg1"/>
                </a:solidFill>
                <a:cs typeface="+mn-ea"/>
                <a:sym typeface="+mn-lt"/>
              </a:rPr>
              <a:t>明显的优势</a:t>
            </a:r>
            <a:endParaRPr lang="zh-CN" b="1" dirty="0">
              <a:solidFill>
                <a:schemeClr val="bg1"/>
              </a:solidFill>
              <a:cs typeface="+mn-ea"/>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2855595"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DenseNet</a:t>
            </a:r>
            <a:r>
              <a:rPr lang="zh-CN" altLang="en-US" sz="1700" b="1" dirty="0">
                <a:solidFill>
                  <a:srgbClr val="1B4367"/>
                </a:solidFill>
                <a:cs typeface="+mn-ea"/>
                <a:sym typeface="+mn-lt"/>
              </a:rPr>
              <a:t>的分类</a:t>
            </a:r>
            <a:endParaRPr lang="zh-CN" altLang="en-US"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2920365" y="1141730"/>
            <a:ext cx="6067425" cy="3119755"/>
          </a:xfrm>
          <a:prstGeom prst="rect">
            <a:avLst/>
          </a:prstGeom>
        </p:spPr>
      </p:pic>
      <p:grpSp>
        <p:nvGrpSpPr>
          <p:cNvPr id="28" name="组合 27"/>
          <p:cNvGrpSpPr/>
          <p:nvPr/>
        </p:nvGrpSpPr>
        <p:grpSpPr>
          <a:xfrm>
            <a:off x="203612" y="1009242"/>
            <a:ext cx="1942366" cy="368593"/>
            <a:chOff x="765928" y="3671819"/>
            <a:chExt cx="1942366" cy="368593"/>
          </a:xfrm>
        </p:grpSpPr>
        <p:sp>
          <p:nvSpPr>
            <p:cNvPr id="29" name="TextBox 1210"/>
            <p:cNvSpPr/>
            <p:nvPr/>
          </p:nvSpPr>
          <p:spPr>
            <a:xfrm>
              <a:off x="1271924" y="3727478"/>
              <a:ext cx="143637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ea"/>
                </a:rPr>
                <a:t>CFR-DenseNet</a:t>
              </a:r>
              <a:endParaRPr lang="zh-CN" altLang="en-US" b="1" dirty="0">
                <a:solidFill>
                  <a:srgbClr val="1B4367"/>
                </a:solidFill>
                <a:cs typeface="+mn-ea"/>
                <a:sym typeface="+mn-lt"/>
              </a:endParaRPr>
            </a:p>
          </p:txBody>
        </p:sp>
        <p:grpSp>
          <p:nvGrpSpPr>
            <p:cNvPr id="30" name="组合 29"/>
            <p:cNvGrpSpPr/>
            <p:nvPr/>
          </p:nvGrpSpPr>
          <p:grpSpPr>
            <a:xfrm>
              <a:off x="765928" y="3671819"/>
              <a:ext cx="448164" cy="368593"/>
              <a:chOff x="5630584" y="966369"/>
              <a:chExt cx="476097" cy="391567"/>
            </a:xfrm>
            <a:solidFill>
              <a:srgbClr val="1B4367"/>
            </a:solidFill>
          </p:grpSpPr>
          <p:sp>
            <p:nvSpPr>
              <p:cNvPr id="46" name="椭圆 45"/>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47" name="文本框 17"/>
              <p:cNvSpPr txBox="1"/>
              <p:nvPr/>
            </p:nvSpPr>
            <p:spPr>
              <a:xfrm>
                <a:off x="5630584" y="1004389"/>
                <a:ext cx="476097" cy="343308"/>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01</a:t>
                </a:r>
                <a:endParaRPr lang="en-US" altLang="zh-CN" sz="1500" dirty="0">
                  <a:solidFill>
                    <a:schemeClr val="bg1"/>
                  </a:solidFill>
                  <a:cs typeface="+mn-ea"/>
                  <a:sym typeface="+mn-lt"/>
                </a:endParaRPr>
              </a:p>
            </p:txBody>
          </p:sp>
        </p:grpSp>
      </p:grpSp>
      <p:sp>
        <p:nvSpPr>
          <p:cNvPr id="4" name="文本框 3"/>
          <p:cNvSpPr txBox="1"/>
          <p:nvPr/>
        </p:nvSpPr>
        <p:spPr>
          <a:xfrm>
            <a:off x="469265" y="1377950"/>
            <a:ext cx="2451100" cy="860425"/>
          </a:xfrm>
          <a:prstGeom prst="rect">
            <a:avLst/>
          </a:prstGeom>
          <a:noFill/>
        </p:spPr>
        <p:txBody>
          <a:bodyPr wrap="square" rtlCol="0">
            <a:spAutoFit/>
          </a:bodyPr>
          <a:lstStyle/>
          <a:p>
            <a:r>
              <a:rPr lang="zh-CN" altLang="en-US" sz="1000"/>
              <a:t>DenseNet 中每个卷积层的输入只是由前面所有层生成的所有特征图的串联。网络通过自动学习获得每个特征信道的权重，然后根据权重增强有用的特征，从而抑制对当前任务不有用的特征。</a:t>
            </a:r>
            <a:endParaRPr lang="zh-CN" altLang="en-US" sz="1000"/>
          </a:p>
        </p:txBody>
      </p:sp>
      <p:grpSp>
        <p:nvGrpSpPr>
          <p:cNvPr id="6" name="组合 5"/>
          <p:cNvGrpSpPr/>
          <p:nvPr/>
        </p:nvGrpSpPr>
        <p:grpSpPr>
          <a:xfrm>
            <a:off x="203612" y="2211932"/>
            <a:ext cx="1960781" cy="368593"/>
            <a:chOff x="765928" y="3671819"/>
            <a:chExt cx="1960781" cy="368593"/>
          </a:xfrm>
        </p:grpSpPr>
        <p:sp>
          <p:nvSpPr>
            <p:cNvPr id="7" name="TextBox 1210"/>
            <p:cNvSpPr/>
            <p:nvPr/>
          </p:nvSpPr>
          <p:spPr>
            <a:xfrm>
              <a:off x="1253509" y="3727478"/>
              <a:ext cx="147320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ea"/>
                </a:rPr>
                <a:t>ILFR-DenseNet</a:t>
              </a:r>
              <a:endParaRPr lang="zh-CN" altLang="en-US" b="1" dirty="0">
                <a:solidFill>
                  <a:srgbClr val="1B4367"/>
                </a:solidFill>
                <a:cs typeface="+mn-ea"/>
                <a:sym typeface="+mn-ea"/>
              </a:endParaRPr>
            </a:p>
          </p:txBody>
        </p:sp>
        <p:grpSp>
          <p:nvGrpSpPr>
            <p:cNvPr id="8" name="组合 7"/>
            <p:cNvGrpSpPr/>
            <p:nvPr/>
          </p:nvGrpSpPr>
          <p:grpSpPr>
            <a:xfrm>
              <a:off x="765928" y="3671819"/>
              <a:ext cx="448164" cy="368593"/>
              <a:chOff x="5630584" y="966369"/>
              <a:chExt cx="476097" cy="391567"/>
            </a:xfrm>
            <a:solidFill>
              <a:srgbClr val="1B4367"/>
            </a:solidFill>
          </p:grpSpPr>
          <p:sp>
            <p:nvSpPr>
              <p:cNvPr id="9" name="椭圆 8"/>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10" name="文本框 17"/>
              <p:cNvSpPr txBox="1"/>
              <p:nvPr/>
            </p:nvSpPr>
            <p:spPr>
              <a:xfrm>
                <a:off x="5630584" y="1004389"/>
                <a:ext cx="476097" cy="342011"/>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02</a:t>
                </a:r>
                <a:endParaRPr lang="en-US" altLang="zh-CN" sz="1500" dirty="0">
                  <a:solidFill>
                    <a:schemeClr val="bg1"/>
                  </a:solidFill>
                  <a:cs typeface="+mn-ea"/>
                  <a:sym typeface="+mn-lt"/>
                </a:endParaRPr>
              </a:p>
            </p:txBody>
          </p:sp>
        </p:grpSp>
      </p:grpSp>
      <p:sp>
        <p:nvSpPr>
          <p:cNvPr id="11" name="文本框 10"/>
          <p:cNvSpPr txBox="1"/>
          <p:nvPr/>
        </p:nvSpPr>
        <p:spPr>
          <a:xfrm>
            <a:off x="502920" y="2579370"/>
            <a:ext cx="2383790" cy="860425"/>
          </a:xfrm>
          <a:prstGeom prst="rect">
            <a:avLst/>
          </a:prstGeom>
          <a:noFill/>
        </p:spPr>
        <p:txBody>
          <a:bodyPr wrap="square" rtlCol="0">
            <a:spAutoFit/>
          </a:bodyPr>
          <a:lstStyle/>
          <a:p>
            <a:r>
              <a:rPr lang="zh-CN" altLang="en-US" sz="1000"/>
              <a:t>DenseNet最明显的特点是卷积层的输入是所有前面层的输出，而 Vggs 和 ResNet等结构是由许多卷积层叠加而成的。它明确地模拟了层间特征的相互依赖性。</a:t>
            </a:r>
            <a:endParaRPr lang="zh-CN" altLang="en-US" sz="1000"/>
          </a:p>
        </p:txBody>
      </p:sp>
      <p:grpSp>
        <p:nvGrpSpPr>
          <p:cNvPr id="12" name="组合 11"/>
          <p:cNvGrpSpPr/>
          <p:nvPr/>
        </p:nvGrpSpPr>
        <p:grpSpPr>
          <a:xfrm>
            <a:off x="243617" y="3436847"/>
            <a:ext cx="1973799" cy="368593"/>
            <a:chOff x="765928" y="3671819"/>
            <a:chExt cx="1973799" cy="368593"/>
          </a:xfrm>
        </p:grpSpPr>
        <p:sp>
          <p:nvSpPr>
            <p:cNvPr id="13" name="TextBox 1210"/>
            <p:cNvSpPr/>
            <p:nvPr/>
          </p:nvSpPr>
          <p:spPr>
            <a:xfrm>
              <a:off x="1240492" y="3727478"/>
              <a:ext cx="1499235"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ea"/>
                </a:rPr>
                <a:t>MFR-DenseNet</a:t>
              </a:r>
              <a:endParaRPr lang="zh-CN" altLang="en-US" b="1" dirty="0">
                <a:solidFill>
                  <a:srgbClr val="1B4367"/>
                </a:solidFill>
                <a:cs typeface="+mn-ea"/>
                <a:sym typeface="+mn-ea"/>
              </a:endParaRPr>
            </a:p>
          </p:txBody>
        </p:sp>
        <p:grpSp>
          <p:nvGrpSpPr>
            <p:cNvPr id="14" name="组合 13"/>
            <p:cNvGrpSpPr/>
            <p:nvPr/>
          </p:nvGrpSpPr>
          <p:grpSpPr>
            <a:xfrm>
              <a:off x="765928" y="3671819"/>
              <a:ext cx="448164" cy="368593"/>
              <a:chOff x="5630584" y="966369"/>
              <a:chExt cx="476097" cy="391567"/>
            </a:xfrm>
            <a:solidFill>
              <a:srgbClr val="1B4367"/>
            </a:solidFill>
          </p:grpSpPr>
          <p:sp>
            <p:nvSpPr>
              <p:cNvPr id="16" name="椭圆 15"/>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17" name="文本框 17"/>
              <p:cNvSpPr txBox="1"/>
              <p:nvPr/>
            </p:nvSpPr>
            <p:spPr>
              <a:xfrm>
                <a:off x="5630584" y="1004389"/>
                <a:ext cx="476097" cy="342011"/>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03</a:t>
                </a:r>
                <a:endParaRPr lang="en-US" altLang="zh-CN" sz="1500" dirty="0">
                  <a:solidFill>
                    <a:schemeClr val="bg1"/>
                  </a:solidFill>
                  <a:cs typeface="+mn-ea"/>
                  <a:sym typeface="+mn-lt"/>
                </a:endParaRPr>
              </a:p>
            </p:txBody>
          </p:sp>
        </p:grpSp>
      </p:grpSp>
      <p:sp>
        <p:nvSpPr>
          <p:cNvPr id="18" name="文本框 17"/>
          <p:cNvSpPr txBox="1"/>
          <p:nvPr/>
        </p:nvSpPr>
        <p:spPr>
          <a:xfrm>
            <a:off x="536575" y="3867150"/>
            <a:ext cx="2383790" cy="706755"/>
          </a:xfrm>
          <a:prstGeom prst="rect">
            <a:avLst/>
          </a:prstGeom>
          <a:noFill/>
        </p:spPr>
        <p:txBody>
          <a:bodyPr wrap="square" rtlCol="0">
            <a:spAutoFit/>
          </a:bodyPr>
          <a:lstStyle/>
          <a:p>
            <a:r>
              <a:rPr lang="zh-CN" altLang="en-US" sz="1000"/>
              <a:t>为了同时探索信道之间的相关性和层间特征的相互依赖性，构建了基于集成学习的融合了CFR-DenseNet和ILFR-DenseNet的MFR-DenseNet。</a:t>
            </a:r>
            <a:endParaRPr lang="zh-CN" altLang="en-US"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endParaRPr lang="en-US" altLang="zh-CN" sz="2400" dirty="0">
              <a:solidFill>
                <a:schemeClr val="bg1"/>
              </a:solidFill>
              <a:cs typeface="+mn-ea"/>
              <a:sym typeface="+mn-lt"/>
            </a:endParaRPr>
          </a:p>
        </p:txBody>
      </p:sp>
      <p:sp>
        <p:nvSpPr>
          <p:cNvPr id="3" name="文本框 2"/>
          <p:cNvSpPr txBox="1"/>
          <p:nvPr/>
        </p:nvSpPr>
        <p:spPr>
          <a:xfrm>
            <a:off x="1687042" y="2730894"/>
            <a:ext cx="5765214"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选用模型介绍</a:t>
            </a:r>
            <a:endParaRPr lang="zh-CN" altLang="en-US" sz="3400" b="1" dirty="0">
              <a:solidFill>
                <a:srgbClr val="1B4367"/>
              </a:solidFill>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4727099"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选用模型</a:t>
            </a:r>
            <a:r>
              <a:rPr lang="en-US" altLang="zh-CN" sz="1700" b="1" dirty="0">
                <a:solidFill>
                  <a:srgbClr val="1B4367"/>
                </a:solidFill>
                <a:cs typeface="+mn-ea"/>
                <a:sym typeface="+mn-lt"/>
              </a:rPr>
              <a:t>(1)</a:t>
            </a:r>
            <a:r>
              <a:rPr lang="zh-CN" altLang="en-US" sz="1700" b="1" dirty="0">
                <a:solidFill>
                  <a:srgbClr val="1B4367"/>
                </a:solidFill>
                <a:cs typeface="+mn-ea"/>
                <a:sym typeface="+mn-lt"/>
              </a:rPr>
              <a:t>：</a:t>
            </a:r>
            <a:r>
              <a:rPr lang="en-US" altLang="zh-CN" sz="1700" b="1" dirty="0">
                <a:solidFill>
                  <a:srgbClr val="1B4367"/>
                </a:solidFill>
                <a:cs typeface="+mn-ea"/>
                <a:sym typeface="+mn-lt"/>
              </a:rPr>
              <a:t>A-</a:t>
            </a:r>
            <a:r>
              <a:rPr lang="en-US" altLang="zh-CN" sz="1700" b="1" dirty="0" err="1">
                <a:solidFill>
                  <a:srgbClr val="1B4367"/>
                </a:solidFill>
                <a:cs typeface="+mn-ea"/>
                <a:sym typeface="+mn-lt"/>
              </a:rPr>
              <a:t>DenseUNet</a:t>
            </a:r>
            <a:endParaRPr lang="zh-CN" altLang="en-US"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03612" y="1444852"/>
            <a:ext cx="7696104" cy="368593"/>
            <a:chOff x="765928" y="3671819"/>
            <a:chExt cx="7696104" cy="368593"/>
          </a:xfrm>
        </p:grpSpPr>
        <p:sp>
          <p:nvSpPr>
            <p:cNvPr id="29" name="TextBox 1210"/>
            <p:cNvSpPr/>
            <p:nvPr/>
          </p:nvSpPr>
          <p:spPr>
            <a:xfrm>
              <a:off x="1253512" y="3709698"/>
              <a:ext cx="720852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lt"/>
                </a:rPr>
                <a:t>全自动像素级息肉分割模型（fully automated pixel-wise polyp segmentation model）</a:t>
              </a:r>
              <a:endParaRPr lang="zh-CN" altLang="en-US" b="1" dirty="0">
                <a:solidFill>
                  <a:srgbClr val="1B4367"/>
                </a:solidFill>
                <a:cs typeface="+mn-ea"/>
                <a:sym typeface="+mn-lt"/>
              </a:endParaRPr>
            </a:p>
          </p:txBody>
        </p:sp>
        <p:grpSp>
          <p:nvGrpSpPr>
            <p:cNvPr id="30" name="组合 29"/>
            <p:cNvGrpSpPr/>
            <p:nvPr/>
          </p:nvGrpSpPr>
          <p:grpSpPr>
            <a:xfrm>
              <a:off x="765928" y="3671819"/>
              <a:ext cx="448164" cy="368593"/>
              <a:chOff x="5630584" y="966369"/>
              <a:chExt cx="476097" cy="391567"/>
            </a:xfrm>
            <a:solidFill>
              <a:srgbClr val="1B4367"/>
            </a:solidFill>
          </p:grpSpPr>
          <p:sp>
            <p:nvSpPr>
              <p:cNvPr id="46" name="椭圆 45"/>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47" name="文本框 17"/>
              <p:cNvSpPr txBox="1"/>
              <p:nvPr/>
            </p:nvSpPr>
            <p:spPr>
              <a:xfrm>
                <a:off x="5630584" y="1004389"/>
                <a:ext cx="476097" cy="343308"/>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01</a:t>
                </a:r>
                <a:endParaRPr lang="en-US" altLang="zh-CN" sz="1500" dirty="0">
                  <a:solidFill>
                    <a:schemeClr val="bg1"/>
                  </a:solidFill>
                  <a:cs typeface="+mn-ea"/>
                  <a:sym typeface="+mn-lt"/>
                </a:endParaRPr>
              </a:p>
            </p:txBody>
          </p:sp>
        </p:grpSp>
      </p:grpSp>
      <p:sp>
        <p:nvSpPr>
          <p:cNvPr id="4" name="文本框 3"/>
          <p:cNvSpPr txBox="1"/>
          <p:nvPr/>
        </p:nvSpPr>
        <p:spPr>
          <a:xfrm>
            <a:off x="774700" y="1831340"/>
            <a:ext cx="7773670" cy="737235"/>
          </a:xfrm>
          <a:prstGeom prst="rect">
            <a:avLst/>
          </a:prstGeom>
          <a:noFill/>
        </p:spPr>
        <p:txBody>
          <a:bodyPr wrap="square" rtlCol="0">
            <a:spAutoFit/>
          </a:bodyPr>
          <a:lstStyle/>
          <a:p>
            <a:pPr>
              <a:lnSpc>
                <a:spcPct val="150000"/>
              </a:lnSpc>
            </a:pPr>
            <a:r>
              <a:rPr lang="zh-CN" altLang="en-US"/>
              <a:t>结肠镜检查视频中的自动结直肠息肉分割和检测有助于内窥镜医生更容易识别结直肠疾病，使其成为预防一种很有前途的结肠癌的方法，因此该模型提出的主要目的是实现更准确的分割结果。</a:t>
            </a:r>
            <a:endParaRPr lang="zh-CN" altLang="en-US"/>
          </a:p>
        </p:txBody>
      </p:sp>
      <p:grpSp>
        <p:nvGrpSpPr>
          <p:cNvPr id="6" name="组合 5"/>
          <p:cNvGrpSpPr/>
          <p:nvPr/>
        </p:nvGrpSpPr>
        <p:grpSpPr>
          <a:xfrm>
            <a:off x="203612" y="2647542"/>
            <a:ext cx="1421672" cy="368593"/>
            <a:chOff x="765928" y="3671819"/>
            <a:chExt cx="1421672" cy="368593"/>
          </a:xfrm>
        </p:grpSpPr>
        <p:sp>
          <p:nvSpPr>
            <p:cNvPr id="7" name="TextBox 1210"/>
            <p:cNvSpPr/>
            <p:nvPr/>
          </p:nvSpPr>
          <p:spPr>
            <a:xfrm>
              <a:off x="1336699" y="3730018"/>
              <a:ext cx="850901"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ea"/>
                </a:rPr>
                <a:t>基础构思</a:t>
              </a:r>
              <a:endParaRPr lang="zh-CN" altLang="en-US" b="1" dirty="0">
                <a:solidFill>
                  <a:srgbClr val="1B4367"/>
                </a:solidFill>
                <a:cs typeface="+mn-ea"/>
                <a:sym typeface="+mn-ea"/>
              </a:endParaRPr>
            </a:p>
          </p:txBody>
        </p:sp>
        <p:grpSp>
          <p:nvGrpSpPr>
            <p:cNvPr id="8" name="组合 7"/>
            <p:cNvGrpSpPr/>
            <p:nvPr/>
          </p:nvGrpSpPr>
          <p:grpSpPr>
            <a:xfrm>
              <a:off x="765928" y="3671819"/>
              <a:ext cx="448164" cy="368593"/>
              <a:chOff x="5630584" y="966369"/>
              <a:chExt cx="476097" cy="391567"/>
            </a:xfrm>
            <a:solidFill>
              <a:srgbClr val="1B4367"/>
            </a:solidFill>
          </p:grpSpPr>
          <p:sp>
            <p:nvSpPr>
              <p:cNvPr id="9" name="椭圆 8"/>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10" name="文本框 17"/>
              <p:cNvSpPr txBox="1"/>
              <p:nvPr/>
            </p:nvSpPr>
            <p:spPr>
              <a:xfrm>
                <a:off x="5630584" y="1004389"/>
                <a:ext cx="476097" cy="342011"/>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02</a:t>
                </a:r>
                <a:endParaRPr lang="en-US" altLang="zh-CN" sz="1500" dirty="0">
                  <a:solidFill>
                    <a:schemeClr val="bg1"/>
                  </a:solidFill>
                  <a:cs typeface="+mn-ea"/>
                  <a:sym typeface="+mn-lt"/>
                </a:endParaRPr>
              </a:p>
            </p:txBody>
          </p:sp>
        </p:grpSp>
      </p:grpSp>
      <p:sp>
        <p:nvSpPr>
          <p:cNvPr id="11" name="文本框 10"/>
          <p:cNvSpPr txBox="1"/>
          <p:nvPr/>
        </p:nvSpPr>
        <p:spPr>
          <a:xfrm>
            <a:off x="774700" y="3016250"/>
            <a:ext cx="7888605" cy="737235"/>
          </a:xfrm>
          <a:prstGeom prst="rect">
            <a:avLst/>
          </a:prstGeom>
          <a:noFill/>
        </p:spPr>
        <p:txBody>
          <a:bodyPr wrap="square" rtlCol="0">
            <a:spAutoFit/>
          </a:bodyPr>
          <a:lstStyle/>
          <a:p>
            <a:r>
              <a:rPr lang="zh-CN" altLang="en-US" sz="1400"/>
              <a:t>A-DenseUNet模型基于UNet++和密集连接的卷积网络(DenseNet)，结合U- </a:t>
            </a:r>
            <a:endParaRPr lang="zh-CN" altLang="en-US" sz="1400"/>
          </a:p>
          <a:p>
            <a:r>
              <a:rPr lang="zh-CN" altLang="en-US" sz="1400"/>
              <a:t>Net和DenseNet，具体利用了</a:t>
            </a:r>
            <a:r>
              <a:rPr lang="en-US" altLang="zh-CN" sz="1400"/>
              <a:t>D</a:t>
            </a:r>
            <a:r>
              <a:rPr lang="zh-CN" altLang="en-US" sz="1400"/>
              <a:t>ense </a:t>
            </a:r>
            <a:r>
              <a:rPr lang="en-US" altLang="zh-CN" sz="1400"/>
              <a:t>B</a:t>
            </a:r>
            <a:r>
              <a:rPr lang="zh-CN" altLang="en-US" sz="1400"/>
              <a:t>locks、</a:t>
            </a:r>
            <a:r>
              <a:rPr lang="en-US" altLang="zh-CN" sz="1400"/>
              <a:t>A</a:t>
            </a:r>
            <a:r>
              <a:rPr lang="zh-CN" altLang="en-US" sz="1400"/>
              <a:t>trous convolution、</a:t>
            </a:r>
            <a:r>
              <a:rPr lang="en-US" altLang="zh-CN" sz="1400"/>
              <a:t>R</a:t>
            </a:r>
            <a:r>
              <a:rPr lang="zh-CN" altLang="en-US" sz="1400"/>
              <a:t>esidual </a:t>
            </a:r>
            <a:r>
              <a:rPr lang="en-US" altLang="zh-CN" sz="1400"/>
              <a:t>B</a:t>
            </a:r>
            <a:r>
              <a:rPr lang="zh-CN" altLang="en-US" sz="1400"/>
              <a:t>locks、</a:t>
            </a:r>
            <a:r>
              <a:rPr lang="en-US" altLang="zh-CN" sz="1400"/>
              <a:t>At</a:t>
            </a:r>
            <a:r>
              <a:rPr lang="zh-CN" altLang="en-US" sz="1400"/>
              <a:t>tention </a:t>
            </a:r>
            <a:r>
              <a:rPr lang="en-US" altLang="zh-CN" sz="1400"/>
              <a:t>B</a:t>
            </a:r>
            <a:r>
              <a:rPr lang="zh-CN" altLang="en-US" sz="1400"/>
              <a:t>locks以及restrictive skip connections。</a:t>
            </a:r>
            <a:endParaRPr lang="zh-CN"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7106285" cy="329565"/>
          </a:xfrm>
          <a:prstGeom prst="rect">
            <a:avLst/>
          </a:prstGeom>
          <a:noFill/>
        </p:spPr>
        <p:txBody>
          <a:bodyPr wrap="square" lIns="68580" tIns="34290" rIns="68580" bIns="34290" rtlCol="0">
            <a:spAutoFit/>
          </a:bodyPr>
          <a:lstStyle/>
          <a:p>
            <a:r>
              <a:rPr lang="en-US" sz="1700" b="1" dirty="0">
                <a:solidFill>
                  <a:srgbClr val="1B4367"/>
                </a:solidFill>
                <a:cs typeface="+mn-ea"/>
                <a:sym typeface="+mn-lt"/>
              </a:rPr>
              <a:t>A-DenseUNet</a:t>
            </a:r>
            <a:r>
              <a:rPr lang="zh-CN" altLang="en-US" sz="1700" b="1" dirty="0">
                <a:solidFill>
                  <a:srgbClr val="1B4367"/>
                </a:solidFill>
                <a:cs typeface="+mn-ea"/>
                <a:sym typeface="+mn-lt"/>
              </a:rPr>
              <a:t>结构</a:t>
            </a:r>
            <a:endParaRPr lang="zh-CN" altLang="en-US"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09295" y="770255"/>
            <a:ext cx="8092440" cy="1383665"/>
          </a:xfrm>
          <a:prstGeom prst="rect">
            <a:avLst/>
          </a:prstGeom>
          <a:noFill/>
        </p:spPr>
        <p:txBody>
          <a:bodyPr wrap="square" rtlCol="0">
            <a:spAutoFit/>
          </a:bodyPr>
          <a:lstStyle/>
          <a:p>
            <a:pPr marL="285750" indent="-285750">
              <a:lnSpc>
                <a:spcPct val="100000"/>
              </a:lnSpc>
              <a:buFont typeface="Arial" panose="020B0704020202020204" pitchFamily="34" charset="0"/>
              <a:buChar char="•"/>
            </a:pPr>
            <a:r>
              <a:rPr lang="zh-CN" altLang="en-US" sz="1400"/>
              <a:t>A-DenseUNet所提出的分割架构利用了U-Net的概念，其中包括左边一个编码器块，右边一个解码器块。下图描述了该方法的整个结构，用DenseNet改变了原始的UNet的编码器部分，这允许我们在不出现梯度消失的情况下训练一个更深层次的网络。此外，我们还添加了重新设计的跳层连接（skip connection），可以允许我们制作自适应网络，并将遗漏的特性转移到解码器侧（decoder side）。注意块（attention block）决定了网络的哪一部分在神经网络中需要更多的注意，它也降低了将每个息肉图像中的信息编码成每个维的向量的计算成本。</a:t>
            </a:r>
            <a:endParaRPr lang="zh-CN" altLang="en-US" sz="1400"/>
          </a:p>
        </p:txBody>
      </p:sp>
      <p:pic>
        <p:nvPicPr>
          <p:cNvPr id="4" name="图片 3" descr="屏幕快照 2021-11-04 上午5.58.58"/>
          <p:cNvPicPr>
            <a:picLocks noChangeAspect="1"/>
          </p:cNvPicPr>
          <p:nvPr/>
        </p:nvPicPr>
        <p:blipFill>
          <a:blip r:embed="rId1"/>
          <a:stretch>
            <a:fillRect/>
          </a:stretch>
        </p:blipFill>
        <p:spPr>
          <a:xfrm>
            <a:off x="2766695" y="2153920"/>
            <a:ext cx="3610610" cy="29349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7106285" cy="329565"/>
          </a:xfrm>
          <a:prstGeom prst="rect">
            <a:avLst/>
          </a:prstGeom>
          <a:noFill/>
        </p:spPr>
        <p:txBody>
          <a:bodyPr wrap="square" lIns="68580" tIns="34290" rIns="68580" bIns="34290" rtlCol="0">
            <a:spAutoFit/>
          </a:bodyPr>
          <a:lstStyle/>
          <a:p>
            <a:r>
              <a:rPr sz="1700" b="1" dirty="0">
                <a:solidFill>
                  <a:srgbClr val="1B4367"/>
                </a:solidFill>
                <a:cs typeface="+mn-ea"/>
                <a:sym typeface="+mn-lt"/>
              </a:rPr>
              <a:t>UNet，UNet++，DenseNet，Attention UNet概述</a:t>
            </a:r>
            <a:endParaRPr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15042" y="806042"/>
            <a:ext cx="1280385" cy="368593"/>
            <a:chOff x="765928" y="3671819"/>
            <a:chExt cx="1280385" cy="368593"/>
          </a:xfrm>
        </p:grpSpPr>
        <p:sp>
          <p:nvSpPr>
            <p:cNvPr id="7" name="TextBox 1210"/>
            <p:cNvSpPr/>
            <p:nvPr/>
          </p:nvSpPr>
          <p:spPr>
            <a:xfrm>
              <a:off x="1477988" y="3730018"/>
              <a:ext cx="568325"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ea"/>
                </a:rPr>
                <a:t>UNet</a:t>
              </a:r>
              <a:endParaRPr lang="zh-CN" altLang="en-US" b="1" dirty="0">
                <a:solidFill>
                  <a:srgbClr val="1B4367"/>
                </a:solidFill>
                <a:cs typeface="+mn-ea"/>
                <a:sym typeface="+mn-ea"/>
              </a:endParaRPr>
            </a:p>
          </p:txBody>
        </p:sp>
        <p:grpSp>
          <p:nvGrpSpPr>
            <p:cNvPr id="8" name="组合 7"/>
            <p:cNvGrpSpPr/>
            <p:nvPr/>
          </p:nvGrpSpPr>
          <p:grpSpPr>
            <a:xfrm>
              <a:off x="765928" y="3671819"/>
              <a:ext cx="448164" cy="368593"/>
              <a:chOff x="5630584" y="966369"/>
              <a:chExt cx="476097" cy="391567"/>
            </a:xfrm>
            <a:solidFill>
              <a:srgbClr val="1B4367"/>
            </a:solidFill>
          </p:grpSpPr>
          <p:sp>
            <p:nvSpPr>
              <p:cNvPr id="9" name="椭圆 8"/>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10" name="文本框 17"/>
              <p:cNvSpPr txBox="1"/>
              <p:nvPr/>
            </p:nvSpPr>
            <p:spPr>
              <a:xfrm>
                <a:off x="5630584" y="1004389"/>
                <a:ext cx="476097" cy="342011"/>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01</a:t>
                </a:r>
                <a:endParaRPr lang="en-US" altLang="zh-CN" sz="1500" dirty="0">
                  <a:solidFill>
                    <a:schemeClr val="bg1"/>
                  </a:solidFill>
                  <a:cs typeface="+mn-ea"/>
                  <a:sym typeface="+mn-lt"/>
                </a:endParaRPr>
              </a:p>
            </p:txBody>
          </p:sp>
        </p:grpSp>
      </p:grpSp>
      <p:sp>
        <p:nvSpPr>
          <p:cNvPr id="11" name="文本框 10"/>
          <p:cNvSpPr txBox="1"/>
          <p:nvPr/>
        </p:nvSpPr>
        <p:spPr>
          <a:xfrm>
            <a:off x="774700" y="1148080"/>
            <a:ext cx="8044180" cy="1599565"/>
          </a:xfrm>
          <a:prstGeom prst="rect">
            <a:avLst/>
          </a:prstGeom>
          <a:noFill/>
        </p:spPr>
        <p:txBody>
          <a:bodyPr wrap="square" rtlCol="0">
            <a:spAutoFit/>
          </a:bodyPr>
          <a:lstStyle/>
          <a:p>
            <a:pPr marL="285750" indent="-285750">
              <a:buFont typeface="Arial" panose="020B0704020202020204" pitchFamily="34" charset="0"/>
              <a:buChar char="•"/>
            </a:pPr>
            <a:r>
              <a:rPr lang="zh-CN" altLang="en-US" sz="1400"/>
              <a:t>思路源于压缩图像和去躁：</a:t>
            </a:r>
            <a:endParaRPr lang="zh-CN" altLang="en-US" sz="1400"/>
          </a:p>
          <a:p>
            <a:pPr marL="742950" lvl="1" indent="-285750">
              <a:buFont typeface="Arial" panose="020B0704020202020204" pitchFamily="34" charset="0"/>
              <a:buChar char="•"/>
            </a:pPr>
            <a:r>
              <a:rPr lang="zh-CN" altLang="en-US"/>
              <a:t>通过编码</a:t>
            </a:r>
            <a:r>
              <a:rPr lang="en-US" altLang="zh-CN"/>
              <a:t>-</a:t>
            </a:r>
            <a:r>
              <a:rPr lang="zh-CN" altLang="en-US"/>
              <a:t>解码的结构，</a:t>
            </a:r>
            <a:r>
              <a:rPr lang="zh-CN" altLang="en-US" sz="1400"/>
              <a:t>输入是一幅图，经过下采样的编码，得到一串比原先图像更小的特征，相当于压缩，然后再经过一个解码，理想状况就是能还原到原来的图像。这样的话，存一幅图就只需要存一个特征和一个解码器即可。同理，这个思路也可以用在原图像去噪，做法就是在训练的阶段在原图人为地加上噪声，然后放到这个编码解码器中，目标是可以还原得到原图。</a:t>
            </a:r>
            <a:endParaRPr lang="zh-CN" altLang="en-US" sz="1400"/>
          </a:p>
          <a:p>
            <a:pPr marL="742950" lvl="1" indent="-285750">
              <a:buFont typeface="Arial" panose="020B0704020202020204" pitchFamily="34" charset="0"/>
              <a:buChar char="•"/>
            </a:pPr>
            <a:r>
              <a:rPr lang="zh-CN" altLang="en-US" sz="1400"/>
              <a:t>后来这个思路被用到图像分割上，就得到了UNet。</a:t>
            </a:r>
            <a:endParaRPr lang="zh-CN" altLang="en-US" sz="1400"/>
          </a:p>
        </p:txBody>
      </p:sp>
      <p:pic>
        <p:nvPicPr>
          <p:cNvPr id="2" name="图片 1" descr="屏幕快照 2021-11-04 上午9.46.39"/>
          <p:cNvPicPr>
            <a:picLocks noChangeAspect="1"/>
          </p:cNvPicPr>
          <p:nvPr/>
        </p:nvPicPr>
        <p:blipFill>
          <a:blip r:embed="rId1"/>
          <a:stretch>
            <a:fillRect/>
          </a:stretch>
        </p:blipFill>
        <p:spPr>
          <a:xfrm>
            <a:off x="2755265" y="2705735"/>
            <a:ext cx="3333750" cy="22688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5135755" y="1283661"/>
            <a:ext cx="2723970" cy="411411"/>
            <a:chOff x="5135755" y="1357339"/>
            <a:chExt cx="2723970" cy="411411"/>
          </a:xfrm>
        </p:grpSpPr>
        <p:sp>
          <p:nvSpPr>
            <p:cNvPr id="11" name="文本框 10"/>
            <p:cNvSpPr txBox="1"/>
            <p:nvPr/>
          </p:nvSpPr>
          <p:spPr>
            <a:xfrm>
              <a:off x="5645032" y="1377153"/>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背景</a:t>
              </a:r>
              <a:r>
                <a:rPr lang="en-US" altLang="zh-CN" sz="1700" dirty="0">
                  <a:solidFill>
                    <a:schemeClr val="bg1"/>
                  </a:solidFill>
                  <a:cs typeface="+mn-ea"/>
                  <a:sym typeface="+mn-lt"/>
                </a:rPr>
                <a:t>&amp;</a:t>
              </a:r>
              <a:r>
                <a:rPr lang="zh-CN" altLang="en-US" sz="1700" dirty="0">
                  <a:solidFill>
                    <a:schemeClr val="bg1"/>
                  </a:solidFill>
                  <a:cs typeface="+mn-ea"/>
                  <a:sym typeface="+mn-lt"/>
                </a:rPr>
                <a:t>意义</a:t>
              </a:r>
              <a:endParaRPr lang="zh-CN" altLang="en-US" sz="1700" dirty="0">
                <a:solidFill>
                  <a:schemeClr val="bg1"/>
                </a:solidFill>
                <a:cs typeface="+mn-ea"/>
                <a:sym typeface="+mn-lt"/>
              </a:endParaRPr>
            </a:p>
          </p:txBody>
        </p:sp>
        <p:grpSp>
          <p:nvGrpSpPr>
            <p:cNvPr id="2" name="组合 1"/>
            <p:cNvGrpSpPr/>
            <p:nvPr/>
          </p:nvGrpSpPr>
          <p:grpSpPr>
            <a:xfrm>
              <a:off x="5135755" y="1357339"/>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endParaRPr lang="en-US" altLang="zh-CN" sz="1800" dirty="0">
                  <a:solidFill>
                    <a:schemeClr val="bg1"/>
                  </a:solidFill>
                  <a:cs typeface="+mn-ea"/>
                  <a:sym typeface="+mn-lt"/>
                </a:endParaRPr>
              </a:p>
            </p:txBody>
          </p:sp>
        </p:gr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录</a:t>
            </a:r>
            <a:endParaRPr lang="zh-CN" altLang="en-US" sz="4400" b="1" spc="-225" dirty="0">
              <a:solidFill>
                <a:srgbClr val="1B4367"/>
              </a:solidFill>
              <a:cs typeface="+mn-ea"/>
              <a:sym typeface="+mn-lt"/>
            </a:endParaRP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endParaRPr lang="en-US" altLang="zh-CN" sz="2400" b="1" dirty="0">
              <a:solidFill>
                <a:srgbClr val="1B4367"/>
              </a:solidFill>
              <a:cs typeface="+mn-ea"/>
              <a:sym typeface="+mn-lt"/>
            </a:endParaRPr>
          </a:p>
        </p:txBody>
      </p:sp>
      <p:grpSp>
        <p:nvGrpSpPr>
          <p:cNvPr id="6" name="组合 5"/>
          <p:cNvGrpSpPr/>
          <p:nvPr/>
        </p:nvGrpSpPr>
        <p:grpSpPr>
          <a:xfrm>
            <a:off x="5135755" y="2202000"/>
            <a:ext cx="2723970" cy="411411"/>
            <a:chOff x="5135755" y="2074883"/>
            <a:chExt cx="2723970" cy="411411"/>
          </a:xfrm>
        </p:grpSpPr>
        <p:sp>
          <p:nvSpPr>
            <p:cNvPr id="79" name="文本框 10"/>
            <p:cNvSpPr txBox="1"/>
            <p:nvPr/>
          </p:nvSpPr>
          <p:spPr>
            <a:xfrm>
              <a:off x="5645032" y="2094697"/>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现有模型对比</a:t>
              </a:r>
              <a:endParaRPr lang="zh-CN" altLang="en-US" sz="1700" dirty="0">
                <a:solidFill>
                  <a:schemeClr val="bg1"/>
                </a:solidFill>
                <a:cs typeface="+mn-ea"/>
                <a:sym typeface="+mn-lt"/>
              </a:endParaRPr>
            </a:p>
          </p:txBody>
        </p:sp>
        <p:grpSp>
          <p:nvGrpSpPr>
            <p:cNvPr id="80" name="组合 79"/>
            <p:cNvGrpSpPr/>
            <p:nvPr/>
          </p:nvGrpSpPr>
          <p:grpSpPr>
            <a:xfrm>
              <a:off x="5135755" y="2074883"/>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endParaRPr lang="en-US" altLang="zh-CN" sz="1800" dirty="0">
                  <a:solidFill>
                    <a:schemeClr val="bg1"/>
                  </a:solidFill>
                  <a:cs typeface="+mn-ea"/>
                  <a:sym typeface="+mn-lt"/>
                </a:endParaRPr>
              </a:p>
            </p:txBody>
          </p:sp>
        </p:grpSp>
      </p:grpSp>
      <p:grpSp>
        <p:nvGrpSpPr>
          <p:cNvPr id="7" name="组合 6"/>
          <p:cNvGrpSpPr/>
          <p:nvPr/>
        </p:nvGrpSpPr>
        <p:grpSpPr>
          <a:xfrm>
            <a:off x="5135755" y="3105575"/>
            <a:ext cx="2723970" cy="411411"/>
            <a:chOff x="5135755" y="2792427"/>
            <a:chExt cx="2723970" cy="411411"/>
          </a:xfrm>
        </p:grpSpPr>
        <p:sp>
          <p:nvSpPr>
            <p:cNvPr id="83" name="文本框 10"/>
            <p:cNvSpPr txBox="1"/>
            <p:nvPr/>
          </p:nvSpPr>
          <p:spPr>
            <a:xfrm>
              <a:off x="5645032" y="2812241"/>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选用模型介绍</a:t>
              </a:r>
              <a:endParaRPr lang="zh-CN" altLang="en-US" sz="1700" dirty="0">
                <a:solidFill>
                  <a:schemeClr val="bg1"/>
                </a:solidFill>
                <a:cs typeface="+mn-ea"/>
                <a:sym typeface="+mn-lt"/>
              </a:endParaRPr>
            </a:p>
          </p:txBody>
        </p:sp>
        <p:grpSp>
          <p:nvGrpSpPr>
            <p:cNvPr id="84" name="组合 83"/>
            <p:cNvGrpSpPr/>
            <p:nvPr/>
          </p:nvGrpSpPr>
          <p:grpSpPr>
            <a:xfrm>
              <a:off x="5135755" y="2792427"/>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endParaRPr lang="en-US" altLang="zh-CN" sz="1800" dirty="0">
                  <a:solidFill>
                    <a:schemeClr val="bg1"/>
                  </a:solidFill>
                  <a:cs typeface="+mn-ea"/>
                  <a:sym typeface="+mn-lt"/>
                </a:endParaRPr>
              </a:p>
            </p:txBody>
          </p:sp>
        </p:gr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7106285" cy="329565"/>
          </a:xfrm>
          <a:prstGeom prst="rect">
            <a:avLst/>
          </a:prstGeom>
          <a:noFill/>
        </p:spPr>
        <p:txBody>
          <a:bodyPr wrap="square" lIns="68580" tIns="34290" rIns="68580" bIns="34290" rtlCol="0">
            <a:spAutoFit/>
          </a:bodyPr>
          <a:lstStyle/>
          <a:p>
            <a:r>
              <a:rPr sz="1700" b="1" dirty="0">
                <a:solidFill>
                  <a:srgbClr val="1B4367"/>
                </a:solidFill>
                <a:cs typeface="+mn-ea"/>
                <a:sym typeface="+mn-lt"/>
              </a:rPr>
              <a:t>UNet，UNet++，DenseNet，Attention UNet概述</a:t>
            </a:r>
            <a:endParaRPr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15042" y="806042"/>
            <a:ext cx="1393415" cy="368593"/>
            <a:chOff x="765928" y="3671819"/>
            <a:chExt cx="1393415" cy="368593"/>
          </a:xfrm>
        </p:grpSpPr>
        <p:sp>
          <p:nvSpPr>
            <p:cNvPr id="7" name="TextBox 1210"/>
            <p:cNvSpPr/>
            <p:nvPr/>
          </p:nvSpPr>
          <p:spPr>
            <a:xfrm>
              <a:off x="1364958" y="3730018"/>
              <a:ext cx="794385"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ea"/>
                </a:rPr>
                <a:t>UNet</a:t>
              </a:r>
              <a:r>
                <a:rPr lang="en-US" altLang="zh-CN" b="1" dirty="0">
                  <a:solidFill>
                    <a:srgbClr val="1B4367"/>
                  </a:solidFill>
                  <a:cs typeface="+mn-ea"/>
                  <a:sym typeface="+mn-ea"/>
                </a:rPr>
                <a:t>++</a:t>
              </a:r>
              <a:endParaRPr lang="en-US" altLang="zh-CN" b="1" dirty="0">
                <a:solidFill>
                  <a:srgbClr val="1B4367"/>
                </a:solidFill>
                <a:cs typeface="+mn-ea"/>
                <a:sym typeface="+mn-ea"/>
              </a:endParaRPr>
            </a:p>
          </p:txBody>
        </p:sp>
        <p:grpSp>
          <p:nvGrpSpPr>
            <p:cNvPr id="8" name="组合 7"/>
            <p:cNvGrpSpPr/>
            <p:nvPr/>
          </p:nvGrpSpPr>
          <p:grpSpPr>
            <a:xfrm>
              <a:off x="765928" y="3671819"/>
              <a:ext cx="448164" cy="368593"/>
              <a:chOff x="5630584" y="966369"/>
              <a:chExt cx="476097" cy="391567"/>
            </a:xfrm>
            <a:solidFill>
              <a:srgbClr val="1B4367"/>
            </a:solidFill>
          </p:grpSpPr>
          <p:sp>
            <p:nvSpPr>
              <p:cNvPr id="9" name="椭圆 8"/>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10" name="文本框 17"/>
              <p:cNvSpPr txBox="1"/>
              <p:nvPr/>
            </p:nvSpPr>
            <p:spPr>
              <a:xfrm>
                <a:off x="5630584" y="1004389"/>
                <a:ext cx="476097" cy="342011"/>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02</a:t>
                </a:r>
                <a:endParaRPr lang="en-US" altLang="zh-CN" sz="1500" dirty="0">
                  <a:solidFill>
                    <a:schemeClr val="bg1"/>
                  </a:solidFill>
                  <a:cs typeface="+mn-ea"/>
                  <a:sym typeface="+mn-lt"/>
                </a:endParaRPr>
              </a:p>
            </p:txBody>
          </p:sp>
        </p:grpSp>
      </p:grpSp>
      <p:sp>
        <p:nvSpPr>
          <p:cNvPr id="11" name="文本框 10"/>
          <p:cNvSpPr txBox="1"/>
          <p:nvPr/>
        </p:nvSpPr>
        <p:spPr>
          <a:xfrm>
            <a:off x="709295" y="1148080"/>
            <a:ext cx="8092440" cy="2030095"/>
          </a:xfrm>
          <a:prstGeom prst="rect">
            <a:avLst/>
          </a:prstGeom>
          <a:noFill/>
        </p:spPr>
        <p:txBody>
          <a:bodyPr wrap="square" rtlCol="0">
            <a:spAutoFit/>
          </a:bodyPr>
          <a:lstStyle/>
          <a:p>
            <a:pPr marL="285750" indent="-285750">
              <a:buFont typeface="Arial" panose="020B0704020202020204" pitchFamily="34" charset="0"/>
              <a:buChar char="•"/>
            </a:pPr>
            <a:r>
              <a:rPr lang="zh-CN" altLang="en-US" sz="1400"/>
              <a:t>UNet++将原来空心的UNet填满了，优势是可以抓取不同层次的特征，将它们通过特征叠加的方式整合，不同层次的特征，或者说不同大小的感受野，对于大小不一的目标对象的敏感度是不同的，比如，感受野大的特征，可以很容易的识别出大物体的，但是在实际分割中，大物体边缘信息和小物体本身是很容易被深层网络一次次的降采样和一次次升采样给弄丢的，这个时候就可能需要感受野小的特征来帮助。</a:t>
            </a:r>
            <a:endParaRPr lang="zh-CN" altLang="en-US" sz="1400"/>
          </a:p>
          <a:p>
            <a:pPr marL="285750" indent="-285750">
              <a:buFont typeface="Arial" panose="020B0704020202020204" pitchFamily="34" charset="0"/>
              <a:buChar char="•"/>
            </a:pPr>
            <a:r>
              <a:rPr lang="zh-CN" altLang="en-US" sz="1400"/>
              <a:t>优势：</a:t>
            </a:r>
            <a:endParaRPr lang="zh-CN" altLang="en-US" sz="1400"/>
          </a:p>
          <a:p>
            <a:pPr marL="742950" lvl="1" indent="-285750">
              <a:buFont typeface="Arial" panose="020B0704020202020204" pitchFamily="34" charset="0"/>
              <a:buChar char="•"/>
            </a:pPr>
            <a:r>
              <a:rPr lang="zh-CN" altLang="en-US" sz="1400"/>
              <a:t>第一个优势是精度的提升，原因是它整合了不同层次的特征。</a:t>
            </a:r>
            <a:endParaRPr lang="zh-CN" altLang="en-US" sz="1400"/>
          </a:p>
          <a:p>
            <a:pPr marL="742950" lvl="1" indent="-285750">
              <a:buFont typeface="Arial" panose="020B0704020202020204" pitchFamily="34" charset="0"/>
              <a:buChar char="•"/>
            </a:pPr>
            <a:r>
              <a:rPr lang="zh-CN" altLang="en-US" sz="1400"/>
              <a:t>第二个优势是灵活的网络结构配合深监督，让参数量巨大的深度网络在可接受的精度范围内大幅度的缩减参数量。</a:t>
            </a:r>
            <a:endParaRPr lang="zh-CN" altLang="en-US" sz="1400"/>
          </a:p>
        </p:txBody>
      </p:sp>
      <p:pic>
        <p:nvPicPr>
          <p:cNvPr id="3" name="图片 2" descr="屏幕快照 2021-11-04 上午10.09.47"/>
          <p:cNvPicPr>
            <a:picLocks noChangeAspect="1"/>
          </p:cNvPicPr>
          <p:nvPr/>
        </p:nvPicPr>
        <p:blipFill>
          <a:blip r:embed="rId1"/>
          <a:stretch>
            <a:fillRect/>
          </a:stretch>
        </p:blipFill>
        <p:spPr>
          <a:xfrm>
            <a:off x="3673475" y="2973070"/>
            <a:ext cx="4509770" cy="19818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7106285" cy="329565"/>
          </a:xfrm>
          <a:prstGeom prst="rect">
            <a:avLst/>
          </a:prstGeom>
          <a:noFill/>
        </p:spPr>
        <p:txBody>
          <a:bodyPr wrap="square" lIns="68580" tIns="34290" rIns="68580" bIns="34290" rtlCol="0">
            <a:spAutoFit/>
          </a:bodyPr>
          <a:lstStyle/>
          <a:p>
            <a:r>
              <a:rPr sz="1700" b="1" dirty="0">
                <a:solidFill>
                  <a:srgbClr val="1B4367"/>
                </a:solidFill>
                <a:cs typeface="+mn-ea"/>
                <a:sym typeface="+mn-lt"/>
              </a:rPr>
              <a:t>UNet，UNet++，DenseNet，Attention UNet概述</a:t>
            </a:r>
            <a:endParaRPr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61397" y="814297"/>
            <a:ext cx="1492159" cy="368593"/>
            <a:chOff x="-855862" y="3706744"/>
            <a:chExt cx="1492159" cy="368593"/>
          </a:xfrm>
        </p:grpSpPr>
        <p:sp>
          <p:nvSpPr>
            <p:cNvPr id="7" name="TextBox 1210"/>
            <p:cNvSpPr/>
            <p:nvPr/>
          </p:nvSpPr>
          <p:spPr>
            <a:xfrm>
              <a:off x="-342873" y="3730018"/>
              <a:ext cx="97917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b="1" dirty="0">
                  <a:solidFill>
                    <a:srgbClr val="1B4367"/>
                  </a:solidFill>
                  <a:cs typeface="+mn-ea"/>
                  <a:sym typeface="+mn-ea"/>
                </a:rPr>
                <a:t>DenseNet</a:t>
              </a:r>
              <a:endParaRPr b="1" dirty="0">
                <a:solidFill>
                  <a:srgbClr val="1B4367"/>
                </a:solidFill>
                <a:cs typeface="+mn-ea"/>
                <a:sym typeface="+mn-ea"/>
              </a:endParaRPr>
            </a:p>
          </p:txBody>
        </p:sp>
        <p:grpSp>
          <p:nvGrpSpPr>
            <p:cNvPr id="8" name="组合 7"/>
            <p:cNvGrpSpPr/>
            <p:nvPr/>
          </p:nvGrpSpPr>
          <p:grpSpPr>
            <a:xfrm>
              <a:off x="-855862" y="3706744"/>
              <a:ext cx="448164" cy="368593"/>
              <a:chOff x="3907712" y="1003471"/>
              <a:chExt cx="476097" cy="391567"/>
            </a:xfrm>
            <a:solidFill>
              <a:srgbClr val="1B4367"/>
            </a:solidFill>
          </p:grpSpPr>
          <p:sp>
            <p:nvSpPr>
              <p:cNvPr id="9" name="椭圆 8"/>
              <p:cNvSpPr/>
              <p:nvPr/>
            </p:nvSpPr>
            <p:spPr>
              <a:xfrm>
                <a:off x="3949907" y="1003471"/>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10" name="文本框 17"/>
              <p:cNvSpPr txBox="1"/>
              <p:nvPr/>
            </p:nvSpPr>
            <p:spPr>
              <a:xfrm>
                <a:off x="3907712" y="1027999"/>
                <a:ext cx="476097" cy="342011"/>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03</a:t>
                </a:r>
                <a:endParaRPr lang="en-US" altLang="zh-CN" sz="1500" dirty="0">
                  <a:solidFill>
                    <a:schemeClr val="bg1"/>
                  </a:solidFill>
                  <a:cs typeface="+mn-ea"/>
                  <a:sym typeface="+mn-lt"/>
                </a:endParaRPr>
              </a:p>
            </p:txBody>
          </p:sp>
        </p:grpSp>
      </p:grpSp>
      <p:sp>
        <p:nvSpPr>
          <p:cNvPr id="11" name="文本框 10"/>
          <p:cNvSpPr txBox="1"/>
          <p:nvPr/>
        </p:nvSpPr>
        <p:spPr>
          <a:xfrm>
            <a:off x="709295" y="1148080"/>
            <a:ext cx="8092440" cy="737235"/>
          </a:xfrm>
          <a:prstGeom prst="rect">
            <a:avLst/>
          </a:prstGeom>
          <a:noFill/>
        </p:spPr>
        <p:txBody>
          <a:bodyPr wrap="square" rtlCol="0">
            <a:spAutoFit/>
          </a:bodyPr>
          <a:lstStyle/>
          <a:p>
            <a:pPr marL="285750" indent="-285750">
              <a:lnSpc>
                <a:spcPct val="100000"/>
              </a:lnSpc>
              <a:buFont typeface="Arial" panose="020B0704020202020204" pitchFamily="34" charset="0"/>
              <a:buChar char="•"/>
            </a:pPr>
            <a:r>
              <a:rPr lang="zh-CN" altLang="en-US" sz="1400"/>
              <a:t>当CNN的层数变深时,输出到输入的路径就会变得更长,这就会出现一个问题: 梯度经过这么长的路径反向传播回输入的时候很可能就会消失, 如何让网络又深梯度又不会消失? </a:t>
            </a:r>
            <a:endParaRPr lang="zh-CN" altLang="en-US" sz="1400"/>
          </a:p>
          <a:p>
            <a:pPr marL="285750" indent="-285750">
              <a:lnSpc>
                <a:spcPct val="100000"/>
              </a:lnSpc>
              <a:buFont typeface="Arial" panose="020B0704020202020204" pitchFamily="34" charset="0"/>
              <a:buChar char="•"/>
            </a:pPr>
            <a:r>
              <a:rPr lang="zh-CN" altLang="en-US" sz="1400"/>
              <a:t>DenseNet直接通过将前面所有层与后面的层建立密集连接来对特征进行重用来解决这个问题</a:t>
            </a:r>
            <a:endParaRPr lang="zh-CN" altLang="en-US" sz="1400"/>
          </a:p>
        </p:txBody>
      </p:sp>
      <p:pic>
        <p:nvPicPr>
          <p:cNvPr id="3" name="图片 2" descr="屏幕快照 2021-11-04 上午10.13.53"/>
          <p:cNvPicPr>
            <a:picLocks noChangeAspect="1"/>
          </p:cNvPicPr>
          <p:nvPr/>
        </p:nvPicPr>
        <p:blipFill>
          <a:blip r:embed="rId1"/>
          <a:stretch>
            <a:fillRect/>
          </a:stretch>
        </p:blipFill>
        <p:spPr>
          <a:xfrm>
            <a:off x="2326640" y="2107565"/>
            <a:ext cx="3872230" cy="27908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7106285" cy="329565"/>
          </a:xfrm>
          <a:prstGeom prst="rect">
            <a:avLst/>
          </a:prstGeom>
          <a:noFill/>
        </p:spPr>
        <p:txBody>
          <a:bodyPr wrap="square" lIns="68580" tIns="34290" rIns="68580" bIns="34290" rtlCol="0">
            <a:spAutoFit/>
          </a:bodyPr>
          <a:lstStyle/>
          <a:p>
            <a:r>
              <a:rPr sz="1700" b="1" dirty="0">
                <a:solidFill>
                  <a:srgbClr val="1B4367"/>
                </a:solidFill>
                <a:cs typeface="+mn-ea"/>
                <a:sym typeface="+mn-lt"/>
              </a:rPr>
              <a:t>UNet，UNet++，DenseNet，Attention UNet概述</a:t>
            </a:r>
            <a:endParaRPr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61397" y="814297"/>
            <a:ext cx="1905861" cy="368593"/>
            <a:chOff x="-855862" y="3706744"/>
            <a:chExt cx="1905861" cy="368593"/>
          </a:xfrm>
        </p:grpSpPr>
        <p:sp>
          <p:nvSpPr>
            <p:cNvPr id="7" name="TextBox 1210"/>
            <p:cNvSpPr/>
            <p:nvPr/>
          </p:nvSpPr>
          <p:spPr>
            <a:xfrm>
              <a:off x="-342555" y="3730018"/>
              <a:ext cx="1392554"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b="1" dirty="0">
                  <a:solidFill>
                    <a:srgbClr val="1B4367"/>
                  </a:solidFill>
                  <a:cs typeface="+mn-ea"/>
                  <a:sym typeface="+mn-lt"/>
                </a:rPr>
                <a:t>Attention UNet</a:t>
              </a:r>
              <a:endParaRPr b="1" dirty="0">
                <a:solidFill>
                  <a:srgbClr val="1B4367"/>
                </a:solidFill>
                <a:cs typeface="+mn-ea"/>
                <a:sym typeface="+mn-ea"/>
              </a:endParaRPr>
            </a:p>
          </p:txBody>
        </p:sp>
        <p:grpSp>
          <p:nvGrpSpPr>
            <p:cNvPr id="8" name="组合 7"/>
            <p:cNvGrpSpPr/>
            <p:nvPr/>
          </p:nvGrpSpPr>
          <p:grpSpPr>
            <a:xfrm>
              <a:off x="-855862" y="3706744"/>
              <a:ext cx="448164" cy="368593"/>
              <a:chOff x="3907712" y="1003471"/>
              <a:chExt cx="476097" cy="391567"/>
            </a:xfrm>
            <a:solidFill>
              <a:srgbClr val="1B4367"/>
            </a:solidFill>
          </p:grpSpPr>
          <p:sp>
            <p:nvSpPr>
              <p:cNvPr id="9" name="椭圆 8"/>
              <p:cNvSpPr/>
              <p:nvPr/>
            </p:nvSpPr>
            <p:spPr>
              <a:xfrm>
                <a:off x="3949907" y="1003471"/>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10" name="文本框 17"/>
              <p:cNvSpPr txBox="1"/>
              <p:nvPr/>
            </p:nvSpPr>
            <p:spPr>
              <a:xfrm>
                <a:off x="3907712" y="1027999"/>
                <a:ext cx="476097" cy="342011"/>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04</a:t>
                </a:r>
                <a:endParaRPr lang="en-US" altLang="zh-CN" sz="1500" dirty="0">
                  <a:solidFill>
                    <a:schemeClr val="bg1"/>
                  </a:solidFill>
                  <a:cs typeface="+mn-ea"/>
                  <a:sym typeface="+mn-lt"/>
                </a:endParaRPr>
              </a:p>
            </p:txBody>
          </p:sp>
        </p:grpSp>
      </p:grpSp>
      <p:sp>
        <p:nvSpPr>
          <p:cNvPr id="11" name="文本框 10"/>
          <p:cNvSpPr txBox="1"/>
          <p:nvPr/>
        </p:nvSpPr>
        <p:spPr>
          <a:xfrm>
            <a:off x="709295" y="1148080"/>
            <a:ext cx="8092440" cy="1168400"/>
          </a:xfrm>
          <a:prstGeom prst="rect">
            <a:avLst/>
          </a:prstGeom>
          <a:noFill/>
        </p:spPr>
        <p:txBody>
          <a:bodyPr wrap="square" rtlCol="0">
            <a:spAutoFit/>
          </a:bodyPr>
          <a:lstStyle/>
          <a:p>
            <a:pPr marL="285750" indent="-285750">
              <a:lnSpc>
                <a:spcPct val="100000"/>
              </a:lnSpc>
              <a:buFont typeface="Arial" panose="020B0704020202020204" pitchFamily="34" charset="0"/>
              <a:buChar char="•"/>
            </a:pPr>
            <a:r>
              <a:rPr lang="zh-CN" altLang="en-US" sz="1400"/>
              <a:t>Attention UNet，即使用带有soft attention的Unet，通过下一级的feature来监督上一级的feature来实现attention机制（将激活的部分限制于带分割的区域，减小背景的激活值来优化分割，实现端到端的分割）。</a:t>
            </a:r>
            <a:endParaRPr lang="zh-CN" altLang="en-US" sz="1400"/>
          </a:p>
          <a:p>
            <a:pPr marL="285750" indent="-285750">
              <a:lnSpc>
                <a:spcPct val="100000"/>
              </a:lnSpc>
              <a:buFont typeface="Arial" panose="020B0704020202020204" pitchFamily="34" charset="0"/>
              <a:buChar char="•"/>
            </a:pPr>
            <a:r>
              <a:rPr lang="zh-CN" altLang="en-US" sz="1400"/>
              <a:t>相对于原始版本的Unet，提出一种Attention Gate结构，AG接在每个跳跃连接的末端，对提取的feature实现attention机制。</a:t>
            </a:r>
            <a:endParaRPr lang="zh-CN" altLang="en-US" sz="1400"/>
          </a:p>
        </p:txBody>
      </p:sp>
      <p:pic>
        <p:nvPicPr>
          <p:cNvPr id="2" name="图片 1" descr="屏幕快照 2021-11-04 上午5.35.53"/>
          <p:cNvPicPr>
            <a:picLocks noChangeAspect="1"/>
          </p:cNvPicPr>
          <p:nvPr/>
        </p:nvPicPr>
        <p:blipFill>
          <a:blip r:embed="rId1"/>
          <a:srcRect b="27174"/>
          <a:stretch>
            <a:fillRect/>
          </a:stretch>
        </p:blipFill>
        <p:spPr>
          <a:xfrm>
            <a:off x="261620" y="2343150"/>
            <a:ext cx="4377055" cy="2387600"/>
          </a:xfrm>
          <a:prstGeom prst="rect">
            <a:avLst/>
          </a:prstGeom>
        </p:spPr>
      </p:pic>
      <p:pic>
        <p:nvPicPr>
          <p:cNvPr id="3" name="图片 2" descr="屏幕快照 2021-11-04 上午9.20.36"/>
          <p:cNvPicPr>
            <a:picLocks noChangeAspect="1"/>
          </p:cNvPicPr>
          <p:nvPr/>
        </p:nvPicPr>
        <p:blipFill>
          <a:blip r:embed="rId2"/>
          <a:srcRect r="22327" b="16913"/>
          <a:stretch>
            <a:fillRect/>
          </a:stretch>
        </p:blipFill>
        <p:spPr>
          <a:xfrm>
            <a:off x="4453890" y="2528570"/>
            <a:ext cx="4570730" cy="2171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295" y="309880"/>
            <a:ext cx="7106285" cy="329565"/>
          </a:xfrm>
          <a:prstGeom prst="rect">
            <a:avLst/>
          </a:prstGeom>
          <a:noFill/>
        </p:spPr>
        <p:txBody>
          <a:bodyPr wrap="square" lIns="68580" tIns="34290" rIns="68580" bIns="34290" rtlCol="0">
            <a:spAutoFit/>
          </a:bodyPr>
          <a:lstStyle/>
          <a:p>
            <a:r>
              <a:rPr sz="1700" b="1" dirty="0">
                <a:solidFill>
                  <a:srgbClr val="1B4367"/>
                </a:solidFill>
                <a:cs typeface="+mn-ea"/>
                <a:sym typeface="+mn-lt"/>
              </a:rPr>
              <a:t>模型间数据集及最终分割图像对比</a:t>
            </a:r>
            <a:endParaRPr sz="1700" b="1" dirty="0">
              <a:solidFill>
                <a:srgbClr val="1B4367"/>
              </a:solidFill>
              <a:cs typeface="+mn-ea"/>
              <a:sym typeface="+mn-lt"/>
            </a:endParaRPr>
          </a:p>
        </p:txBody>
      </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descr="屏幕快照 2021-11-04 上午9.29.29"/>
          <p:cNvPicPr>
            <a:picLocks noChangeAspect="1"/>
          </p:cNvPicPr>
          <p:nvPr/>
        </p:nvPicPr>
        <p:blipFill>
          <a:blip r:embed="rId1"/>
          <a:stretch>
            <a:fillRect/>
          </a:stretch>
        </p:blipFill>
        <p:spPr>
          <a:xfrm>
            <a:off x="74930" y="2171065"/>
            <a:ext cx="4554855" cy="2734945"/>
          </a:xfrm>
          <a:prstGeom prst="rect">
            <a:avLst/>
          </a:prstGeom>
        </p:spPr>
      </p:pic>
      <p:pic>
        <p:nvPicPr>
          <p:cNvPr id="5" name="图片 4" descr="屏幕快照 2021-11-04 上午9.29.36"/>
          <p:cNvPicPr>
            <a:picLocks noChangeAspect="1"/>
          </p:cNvPicPr>
          <p:nvPr/>
        </p:nvPicPr>
        <p:blipFill>
          <a:blip r:embed="rId2"/>
          <a:stretch>
            <a:fillRect/>
          </a:stretch>
        </p:blipFill>
        <p:spPr>
          <a:xfrm>
            <a:off x="4782820" y="2228850"/>
            <a:ext cx="4299585" cy="2619375"/>
          </a:xfrm>
          <a:prstGeom prst="rect">
            <a:avLst/>
          </a:prstGeom>
        </p:spPr>
      </p:pic>
      <p:sp>
        <p:nvSpPr>
          <p:cNvPr id="2" name="文本框 1"/>
          <p:cNvSpPr txBox="1"/>
          <p:nvPr/>
        </p:nvSpPr>
        <p:spPr>
          <a:xfrm>
            <a:off x="709295" y="770255"/>
            <a:ext cx="8092440" cy="953135"/>
          </a:xfrm>
          <a:prstGeom prst="rect">
            <a:avLst/>
          </a:prstGeom>
          <a:noFill/>
        </p:spPr>
        <p:txBody>
          <a:bodyPr wrap="square" rtlCol="0">
            <a:spAutoFit/>
          </a:bodyPr>
          <a:lstStyle/>
          <a:p>
            <a:pPr marL="285750" indent="-285750">
              <a:lnSpc>
                <a:spcPct val="100000"/>
              </a:lnSpc>
              <a:buFont typeface="Arial" panose="020B0704020202020204" pitchFamily="34" charset="0"/>
              <a:buChar char="•"/>
            </a:pPr>
            <a:r>
              <a:rPr lang="zh-CN" altLang="en-US" sz="1400"/>
              <a:t>A- DenseUNet优于基线方法，该架构与现有方法的大差异表明，扩展卷积、注意机制和多尺度特征的结合在分割效率的优化中起着至关重要的作用。该模型在U-Net的每个阶段对多尺度的语义信息进行编码，允许在解码器块上保存更细粒度的特征映射，不同于U-Net和ResUNet，后者使用相同尺度的特征映射连接。此外，注意机制通过关注提高分割效率的重要信息来提高网络。 </a:t>
            </a:r>
            <a:endParaRPr lang="zh-CN"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15"/>
          <p:cNvSpPr txBox="1"/>
          <p:nvPr/>
        </p:nvSpPr>
        <p:spPr>
          <a:xfrm>
            <a:off x="709386" y="309785"/>
            <a:ext cx="3235344"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选用模型</a:t>
            </a:r>
            <a:r>
              <a:rPr lang="en-US" altLang="zh-CN" sz="1700" b="1" dirty="0">
                <a:solidFill>
                  <a:srgbClr val="1B4367"/>
                </a:solidFill>
                <a:cs typeface="+mn-ea"/>
                <a:sym typeface="+mn-lt"/>
              </a:rPr>
              <a:t>(2)</a:t>
            </a:r>
            <a:r>
              <a:rPr lang="zh-CN" altLang="en-US" sz="1700" b="1" dirty="0">
                <a:solidFill>
                  <a:srgbClr val="1B4367"/>
                </a:solidFill>
                <a:cs typeface="+mn-ea"/>
                <a:sym typeface="+mn-lt"/>
              </a:rPr>
              <a:t>：</a:t>
            </a:r>
            <a:r>
              <a:rPr lang="en-US" altLang="zh-CN" sz="1700" b="1" dirty="0">
                <a:solidFill>
                  <a:srgbClr val="1B4367"/>
                </a:solidFill>
                <a:cs typeface="+mn-ea"/>
                <a:sym typeface="+mn-lt"/>
              </a:rPr>
              <a:t>TransUnet</a:t>
            </a:r>
            <a:endParaRPr lang="zh-CN" altLang="en-US" sz="1700" b="1" dirty="0">
              <a:solidFill>
                <a:srgbClr val="1B4367"/>
              </a:solidFill>
              <a:cs typeface="+mn-ea"/>
              <a:sym typeface="+mn-lt"/>
            </a:endParaRPr>
          </a:p>
        </p:txBody>
      </p:sp>
      <p:grpSp>
        <p:nvGrpSpPr>
          <p:cNvPr id="48" name="组合 27"/>
          <p:cNvGrpSpPr/>
          <p:nvPr/>
        </p:nvGrpSpPr>
        <p:grpSpPr bwMode="auto">
          <a:xfrm>
            <a:off x="721915" y="1839638"/>
            <a:ext cx="1624013" cy="783894"/>
            <a:chOff x="0" y="234675"/>
            <a:chExt cx="2166010" cy="1045342"/>
          </a:xfrm>
          <a:solidFill>
            <a:srgbClr val="1B4367"/>
          </a:solidFill>
        </p:grpSpPr>
        <p:sp>
          <p:nvSpPr>
            <p:cNvPr id="49" name="任意多边形 14"/>
            <p:cNvSpPr/>
            <p:nvPr/>
          </p:nvSpPr>
          <p:spPr bwMode="auto">
            <a:xfrm>
              <a:off x="433519" y="234675"/>
              <a:ext cx="1732491" cy="1045342"/>
            </a:xfrm>
            <a:prstGeom prst="roundRect">
              <a:avLst/>
            </a:prstGeom>
            <a:grpFill/>
            <a:ln w="9525">
              <a:solidFill>
                <a:schemeClr val="tx1">
                  <a:lumMod val="75000"/>
                  <a:lumOff val="25000"/>
                </a:schemeClr>
              </a:solidFill>
              <a:miter lim="800000"/>
            </a:ln>
          </p:spPr>
          <p:txBody>
            <a:bodyPr lIns="481462" tIns="239269" rIns="478992" bIns="239269" anchor="ctr"/>
            <a:lstStyle/>
            <a:p>
              <a:pPr marL="128905" lvl="1" indent="-128905" defTabSz="633095" eaLnBrk="1" hangingPunct="1">
                <a:lnSpc>
                  <a:spcPct val="90000"/>
                </a:lnSpc>
                <a:spcAft>
                  <a:spcPct val="15000"/>
                </a:spcAft>
                <a:buFont typeface="Arial" panose="020B0704020202020204" pitchFamily="34" charset="0"/>
                <a:buChar char="•"/>
              </a:pPr>
              <a:endParaRPr lang="zh-CN" altLang="en-US" sz="1400">
                <a:solidFill>
                  <a:schemeClr val="bg1"/>
                </a:solidFill>
                <a:latin typeface="微软雅黑" panose="020B0503020204020204" pitchFamily="34" charset="-122"/>
                <a:ea typeface="微软雅黑" panose="020B0503020204020204" pitchFamily="34" charset="-122"/>
              </a:endParaRPr>
            </a:p>
            <a:p>
              <a:pPr marL="128905" lvl="1" indent="-128905" defTabSz="633095" eaLnBrk="1" hangingPunct="1">
                <a:lnSpc>
                  <a:spcPct val="90000"/>
                </a:lnSpc>
                <a:spcAft>
                  <a:spcPct val="15000"/>
                </a:spcAft>
                <a:buFont typeface="Arial" panose="020B0704020202020204" pitchFamily="34" charset="0"/>
                <a:buChar cha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50" name="任意多边形 15"/>
            <p:cNvSpPr/>
            <p:nvPr/>
          </p:nvSpPr>
          <p:spPr bwMode="auto">
            <a:xfrm>
              <a:off x="0" y="323896"/>
              <a:ext cx="867039" cy="866899"/>
            </a:xfrm>
            <a:custGeom>
              <a:avLst/>
              <a:gdLst>
                <a:gd name="T0" fmla="*/ 0 w 866404"/>
                <a:gd name="T1" fmla="*/ 433945 h 866404"/>
                <a:gd name="T2" fmla="*/ 434156 w 866404"/>
                <a:gd name="T3" fmla="*/ 0 h 866404"/>
                <a:gd name="T4" fmla="*/ 868310 w 866404"/>
                <a:gd name="T5" fmla="*/ 433945 h 866404"/>
                <a:gd name="T6" fmla="*/ 434156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ln>
          </p:spPr>
          <p:txBody>
            <a:bodyPr lIns="139582" tIns="139582" rIns="139582" bIns="139582" anchor="ctr"/>
            <a:lstStyle/>
            <a:p>
              <a:pPr algn="ctr" defTabSz="666750" eaLnBrk="1" hangingPunct="1">
                <a:lnSpc>
                  <a:spcPct val="90000"/>
                </a:lnSpc>
                <a:spcAft>
                  <a:spcPct val="35000"/>
                </a:spcAft>
              </a:pPr>
              <a:r>
                <a:rPr lang="en-US" altLang="zh-CN" sz="2100">
                  <a:solidFill>
                    <a:schemeClr val="bg1"/>
                  </a:solidFill>
                  <a:latin typeface="微软雅黑" panose="020B0503020204020204" pitchFamily="34" charset="-122"/>
                  <a:ea typeface="微软雅黑" panose="020B0503020204020204" pitchFamily="34" charset="-122"/>
                </a:rPr>
                <a:t>01</a:t>
              </a:r>
              <a:endParaRPr lang="zh-CN" altLang="en-US" sz="2100">
                <a:solidFill>
                  <a:schemeClr val="bg1"/>
                </a:solidFill>
                <a:latin typeface="微软雅黑" panose="020B0503020204020204" pitchFamily="34" charset="-122"/>
                <a:ea typeface="微软雅黑" panose="020B0503020204020204" pitchFamily="34" charset="-122"/>
              </a:endParaRPr>
            </a:p>
          </p:txBody>
        </p:sp>
        <p:sp>
          <p:nvSpPr>
            <p:cNvPr id="51" name="Freeform 13"/>
            <p:cNvSpPr/>
            <p:nvPr/>
          </p:nvSpPr>
          <p:spPr bwMode="auto">
            <a:xfrm>
              <a:off x="1202687" y="583515"/>
              <a:ext cx="371639" cy="347662"/>
            </a:xfrm>
            <a:custGeom>
              <a:avLst/>
              <a:gdLst>
                <a:gd name="T0" fmla="*/ 489318417 w 257"/>
                <a:gd name="T1" fmla="*/ 49945036 h 241"/>
                <a:gd name="T2" fmla="*/ 384763496 w 257"/>
                <a:gd name="T3" fmla="*/ 0 h 241"/>
                <a:gd name="T4" fmla="*/ 288572622 w 257"/>
                <a:gd name="T5" fmla="*/ 49945036 h 241"/>
                <a:gd name="T6" fmla="*/ 41821679 w 257"/>
                <a:gd name="T7" fmla="*/ 299670218 h 241"/>
                <a:gd name="T8" fmla="*/ 41821679 w 257"/>
                <a:gd name="T9" fmla="*/ 457829019 h 241"/>
                <a:gd name="T10" fmla="*/ 198654783 w 257"/>
                <a:gd name="T11" fmla="*/ 457829019 h 241"/>
                <a:gd name="T12" fmla="*/ 432859656 w 257"/>
                <a:gd name="T13" fmla="*/ 220590818 h 241"/>
                <a:gd name="T14" fmla="*/ 443314715 w 257"/>
                <a:gd name="T15" fmla="*/ 93646583 h 241"/>
                <a:gd name="T16" fmla="*/ 319939243 w 257"/>
                <a:gd name="T17" fmla="*/ 106133563 h 241"/>
                <a:gd name="T18" fmla="*/ 92008851 w 257"/>
                <a:gd name="T19" fmla="*/ 339209918 h 241"/>
                <a:gd name="T20" fmla="*/ 92008851 w 257"/>
                <a:gd name="T21" fmla="*/ 362100792 h 241"/>
                <a:gd name="T22" fmla="*/ 115011425 w 257"/>
                <a:gd name="T23" fmla="*/ 362100792 h 241"/>
                <a:gd name="T24" fmla="*/ 342941817 w 257"/>
                <a:gd name="T25" fmla="*/ 129024437 h 241"/>
                <a:gd name="T26" fmla="*/ 422403152 w 257"/>
                <a:gd name="T27" fmla="*/ 116538899 h 241"/>
                <a:gd name="T28" fmla="*/ 409857082 w 257"/>
                <a:gd name="T29" fmla="*/ 197698501 h 241"/>
                <a:gd name="T30" fmla="*/ 175653655 w 257"/>
                <a:gd name="T31" fmla="*/ 434936703 h 241"/>
                <a:gd name="T32" fmla="*/ 64824253 w 257"/>
                <a:gd name="T33" fmla="*/ 434936703 h 241"/>
                <a:gd name="T34" fmla="*/ 64824253 w 257"/>
                <a:gd name="T35" fmla="*/ 322561092 h 241"/>
                <a:gd name="T36" fmla="*/ 311575196 w 257"/>
                <a:gd name="T37" fmla="*/ 70755709 h 241"/>
                <a:gd name="T38" fmla="*/ 384763496 w 257"/>
                <a:gd name="T39" fmla="*/ 33296210 h 241"/>
                <a:gd name="T40" fmla="*/ 466317289 w 257"/>
                <a:gd name="T41" fmla="*/ 72835910 h 241"/>
                <a:gd name="T42" fmla="*/ 503956945 w 257"/>
                <a:gd name="T43" fmla="*/ 153996955 h 241"/>
                <a:gd name="T44" fmla="*/ 466317289 w 257"/>
                <a:gd name="T45" fmla="*/ 230994711 h 241"/>
                <a:gd name="T46" fmla="*/ 328303290 w 257"/>
                <a:gd name="T47" fmla="*/ 370424484 h 241"/>
                <a:gd name="T48" fmla="*/ 328303290 w 257"/>
                <a:gd name="T49" fmla="*/ 393316801 h 241"/>
                <a:gd name="T50" fmla="*/ 351305864 w 257"/>
                <a:gd name="T51" fmla="*/ 393316801 h 241"/>
                <a:gd name="T52" fmla="*/ 487227405 w 257"/>
                <a:gd name="T53" fmla="*/ 253887028 h 241"/>
                <a:gd name="T54" fmla="*/ 535323565 w 257"/>
                <a:gd name="T55" fmla="*/ 156078599 h 241"/>
                <a:gd name="T56" fmla="*/ 489318417 w 257"/>
                <a:gd name="T57" fmla="*/ 49945036 h 2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7" h="241">
                  <a:moveTo>
                    <a:pt x="234" y="24"/>
                  </a:moveTo>
                  <a:cubicBezTo>
                    <a:pt x="218" y="8"/>
                    <a:pt x="201" y="0"/>
                    <a:pt x="184" y="0"/>
                  </a:cubicBezTo>
                  <a:cubicBezTo>
                    <a:pt x="156" y="2"/>
                    <a:pt x="138" y="23"/>
                    <a:pt x="138" y="24"/>
                  </a:cubicBezTo>
                  <a:cubicBezTo>
                    <a:pt x="20" y="144"/>
                    <a:pt x="20" y="144"/>
                    <a:pt x="20" y="144"/>
                  </a:cubicBezTo>
                  <a:cubicBezTo>
                    <a:pt x="0" y="165"/>
                    <a:pt x="0" y="199"/>
                    <a:pt x="20" y="220"/>
                  </a:cubicBezTo>
                  <a:cubicBezTo>
                    <a:pt x="41" y="241"/>
                    <a:pt x="74" y="241"/>
                    <a:pt x="95" y="220"/>
                  </a:cubicBezTo>
                  <a:cubicBezTo>
                    <a:pt x="207" y="106"/>
                    <a:pt x="207" y="106"/>
                    <a:pt x="207" y="106"/>
                  </a:cubicBezTo>
                  <a:cubicBezTo>
                    <a:pt x="224" y="88"/>
                    <a:pt x="227" y="61"/>
                    <a:pt x="212" y="45"/>
                  </a:cubicBezTo>
                  <a:cubicBezTo>
                    <a:pt x="198" y="30"/>
                    <a:pt x="171" y="33"/>
                    <a:pt x="153" y="51"/>
                  </a:cubicBezTo>
                  <a:cubicBezTo>
                    <a:pt x="44" y="163"/>
                    <a:pt x="44" y="163"/>
                    <a:pt x="44" y="163"/>
                  </a:cubicBezTo>
                  <a:cubicBezTo>
                    <a:pt x="41" y="166"/>
                    <a:pt x="41" y="171"/>
                    <a:pt x="44" y="174"/>
                  </a:cubicBezTo>
                  <a:cubicBezTo>
                    <a:pt x="47" y="177"/>
                    <a:pt x="52" y="177"/>
                    <a:pt x="55" y="174"/>
                  </a:cubicBezTo>
                  <a:cubicBezTo>
                    <a:pt x="164" y="62"/>
                    <a:pt x="164" y="62"/>
                    <a:pt x="164" y="62"/>
                  </a:cubicBezTo>
                  <a:cubicBezTo>
                    <a:pt x="176" y="50"/>
                    <a:pt x="193" y="47"/>
                    <a:pt x="202" y="56"/>
                  </a:cubicBezTo>
                  <a:cubicBezTo>
                    <a:pt x="210" y="65"/>
                    <a:pt x="208" y="83"/>
                    <a:pt x="196" y="95"/>
                  </a:cubicBezTo>
                  <a:cubicBezTo>
                    <a:pt x="84" y="209"/>
                    <a:pt x="84" y="209"/>
                    <a:pt x="84" y="209"/>
                  </a:cubicBezTo>
                  <a:cubicBezTo>
                    <a:pt x="70" y="225"/>
                    <a:pt x="46" y="225"/>
                    <a:pt x="31" y="209"/>
                  </a:cubicBezTo>
                  <a:cubicBezTo>
                    <a:pt x="16" y="194"/>
                    <a:pt x="16" y="170"/>
                    <a:pt x="31" y="155"/>
                  </a:cubicBezTo>
                  <a:cubicBezTo>
                    <a:pt x="149" y="34"/>
                    <a:pt x="149" y="34"/>
                    <a:pt x="149" y="34"/>
                  </a:cubicBezTo>
                  <a:cubicBezTo>
                    <a:pt x="149" y="34"/>
                    <a:pt x="163" y="17"/>
                    <a:pt x="184" y="16"/>
                  </a:cubicBezTo>
                  <a:cubicBezTo>
                    <a:pt x="197" y="15"/>
                    <a:pt x="210" y="22"/>
                    <a:pt x="223" y="35"/>
                  </a:cubicBezTo>
                  <a:cubicBezTo>
                    <a:pt x="236" y="47"/>
                    <a:pt x="242" y="61"/>
                    <a:pt x="241" y="74"/>
                  </a:cubicBezTo>
                  <a:cubicBezTo>
                    <a:pt x="240" y="95"/>
                    <a:pt x="224" y="111"/>
                    <a:pt x="223" y="111"/>
                  </a:cubicBezTo>
                  <a:cubicBezTo>
                    <a:pt x="157" y="178"/>
                    <a:pt x="157" y="178"/>
                    <a:pt x="157" y="178"/>
                  </a:cubicBezTo>
                  <a:cubicBezTo>
                    <a:pt x="155" y="181"/>
                    <a:pt x="155" y="186"/>
                    <a:pt x="157" y="189"/>
                  </a:cubicBezTo>
                  <a:cubicBezTo>
                    <a:pt x="160" y="192"/>
                    <a:pt x="165" y="192"/>
                    <a:pt x="168" y="189"/>
                  </a:cubicBezTo>
                  <a:cubicBezTo>
                    <a:pt x="233" y="122"/>
                    <a:pt x="233" y="122"/>
                    <a:pt x="233" y="122"/>
                  </a:cubicBezTo>
                  <a:cubicBezTo>
                    <a:pt x="234" y="122"/>
                    <a:pt x="255" y="103"/>
                    <a:pt x="256" y="75"/>
                  </a:cubicBezTo>
                  <a:cubicBezTo>
                    <a:pt x="257" y="57"/>
                    <a:pt x="249" y="40"/>
                    <a:pt x="234" y="2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52" name="组合 29"/>
          <p:cNvGrpSpPr/>
          <p:nvPr/>
        </p:nvGrpSpPr>
        <p:grpSpPr bwMode="auto">
          <a:xfrm>
            <a:off x="6666901" y="1841641"/>
            <a:ext cx="1625204" cy="783894"/>
            <a:chOff x="0" y="234675"/>
            <a:chExt cx="2166010" cy="1045342"/>
          </a:xfrm>
          <a:solidFill>
            <a:srgbClr val="1B4367"/>
          </a:solidFill>
        </p:grpSpPr>
        <p:sp>
          <p:nvSpPr>
            <p:cNvPr id="53" name="任意多边形 18"/>
            <p:cNvSpPr/>
            <p:nvPr/>
          </p:nvSpPr>
          <p:spPr bwMode="auto">
            <a:xfrm>
              <a:off x="433202" y="234675"/>
              <a:ext cx="1732808" cy="1045342"/>
            </a:xfrm>
            <a:prstGeom prst="roundRect">
              <a:avLst/>
            </a:prstGeom>
            <a:grpFill/>
            <a:ln w="9525">
              <a:solidFill>
                <a:schemeClr val="tx1">
                  <a:lumMod val="75000"/>
                  <a:lumOff val="25000"/>
                </a:schemeClr>
              </a:solidFill>
              <a:miter lim="800000"/>
            </a:ln>
          </p:spPr>
          <p:txBody>
            <a:bodyPr lIns="481462" tIns="239269" rIns="478992" bIns="239269" anchor="ctr"/>
            <a:lstStyle/>
            <a:p>
              <a:pPr marL="128905" lvl="1" indent="-128905" defTabSz="633095" eaLnBrk="1" hangingPunct="1">
                <a:lnSpc>
                  <a:spcPct val="90000"/>
                </a:lnSpc>
                <a:spcAft>
                  <a:spcPct val="15000"/>
                </a:spcAft>
                <a:buFont typeface="Arial" panose="020B0704020202020204" pitchFamily="34" charset="0"/>
                <a:buChar char="•"/>
              </a:pPr>
              <a:endParaRPr lang="zh-CN" altLang="en-US" sz="1400">
                <a:solidFill>
                  <a:schemeClr val="bg1"/>
                </a:solidFill>
                <a:latin typeface="微软雅黑" panose="020B0503020204020204" pitchFamily="34" charset="-122"/>
                <a:ea typeface="微软雅黑" panose="020B0503020204020204" pitchFamily="34" charset="-122"/>
              </a:endParaRPr>
            </a:p>
            <a:p>
              <a:pPr marL="128905" lvl="1" indent="-128905" defTabSz="633095" eaLnBrk="1" hangingPunct="1">
                <a:lnSpc>
                  <a:spcPct val="90000"/>
                </a:lnSpc>
                <a:spcAft>
                  <a:spcPct val="15000"/>
                </a:spcAft>
                <a:buFont typeface="Arial" panose="020B0704020202020204" pitchFamily="34" charset="0"/>
                <a:buChar cha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54" name="任意多边形 19"/>
            <p:cNvSpPr/>
            <p:nvPr/>
          </p:nvSpPr>
          <p:spPr bwMode="auto">
            <a:xfrm>
              <a:off x="0" y="323896"/>
              <a:ext cx="866404" cy="866899"/>
            </a:xfrm>
            <a:custGeom>
              <a:avLst/>
              <a:gdLst>
                <a:gd name="T0" fmla="*/ 0 w 866404"/>
                <a:gd name="T1" fmla="*/ 433945 h 866404"/>
                <a:gd name="T2" fmla="*/ 433202 w 866404"/>
                <a:gd name="T3" fmla="*/ 0 h 866404"/>
                <a:gd name="T4" fmla="*/ 866404 w 866404"/>
                <a:gd name="T5" fmla="*/ 433945 h 866404"/>
                <a:gd name="T6" fmla="*/ 433202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ln>
          </p:spPr>
          <p:txBody>
            <a:bodyPr lIns="139582" tIns="139582" rIns="139582" bIns="139582" anchor="ctr"/>
            <a:lstStyle/>
            <a:p>
              <a:pPr algn="ctr" defTabSz="666750" eaLnBrk="1" hangingPunct="1">
                <a:lnSpc>
                  <a:spcPct val="90000"/>
                </a:lnSpc>
                <a:spcAft>
                  <a:spcPct val="35000"/>
                </a:spcAft>
              </a:pPr>
              <a:r>
                <a:rPr lang="en-US" altLang="zh-CN" sz="2100">
                  <a:solidFill>
                    <a:schemeClr val="bg1"/>
                  </a:solidFill>
                  <a:latin typeface="微软雅黑" panose="020B0503020204020204" pitchFamily="34" charset="-122"/>
                  <a:ea typeface="微软雅黑" panose="020B0503020204020204" pitchFamily="34" charset="-122"/>
                </a:rPr>
                <a:t>03</a:t>
              </a:r>
              <a:endParaRPr lang="zh-CN" altLang="en-US" sz="2100">
                <a:solidFill>
                  <a:schemeClr val="bg1"/>
                </a:solidFill>
                <a:latin typeface="微软雅黑" panose="020B0503020204020204" pitchFamily="34" charset="-122"/>
                <a:ea typeface="微软雅黑" panose="020B0503020204020204" pitchFamily="34" charset="-122"/>
              </a:endParaRPr>
            </a:p>
          </p:txBody>
        </p:sp>
        <p:sp>
          <p:nvSpPr>
            <p:cNvPr id="55" name="Freeform 14"/>
            <p:cNvSpPr>
              <a:spLocks noEditPoints="1"/>
            </p:cNvSpPr>
            <p:nvPr/>
          </p:nvSpPr>
          <p:spPr bwMode="auto">
            <a:xfrm>
              <a:off x="1212278" y="581118"/>
              <a:ext cx="352457" cy="352457"/>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56" name="组合 28"/>
          <p:cNvGrpSpPr/>
          <p:nvPr/>
        </p:nvGrpSpPr>
        <p:grpSpPr bwMode="auto">
          <a:xfrm>
            <a:off x="3696916" y="1855519"/>
            <a:ext cx="1625203" cy="783894"/>
            <a:chOff x="0" y="234675"/>
            <a:chExt cx="2166010" cy="1045342"/>
          </a:xfrm>
          <a:solidFill>
            <a:srgbClr val="1B4367"/>
          </a:solidFill>
        </p:grpSpPr>
        <p:sp>
          <p:nvSpPr>
            <p:cNvPr id="57" name="任意多边形 16"/>
            <p:cNvSpPr/>
            <p:nvPr/>
          </p:nvSpPr>
          <p:spPr bwMode="auto">
            <a:xfrm>
              <a:off x="433203" y="234675"/>
              <a:ext cx="1732807" cy="1045342"/>
            </a:xfrm>
            <a:prstGeom prst="roundRect">
              <a:avLst/>
            </a:prstGeom>
            <a:grpFill/>
            <a:ln w="9525">
              <a:solidFill>
                <a:schemeClr val="tx1">
                  <a:lumMod val="75000"/>
                  <a:lumOff val="25000"/>
                </a:schemeClr>
              </a:solidFill>
              <a:miter lim="800000"/>
            </a:ln>
          </p:spPr>
          <p:txBody>
            <a:bodyPr lIns="481462" tIns="239269" rIns="478992" bIns="239269" anchor="ctr"/>
            <a:lstStyle/>
            <a:p>
              <a:pPr marL="128905" lvl="1" indent="-128905" defTabSz="633095" eaLnBrk="1" hangingPunct="1">
                <a:lnSpc>
                  <a:spcPct val="90000"/>
                </a:lnSpc>
                <a:spcAft>
                  <a:spcPct val="15000"/>
                </a:spcAft>
                <a:buFont typeface="Arial" panose="020B0704020202020204" pitchFamily="34" charset="0"/>
                <a:buChar char="•"/>
              </a:pPr>
              <a:endParaRPr lang="zh-CN" altLang="en-US" sz="1400" dirty="0">
                <a:solidFill>
                  <a:schemeClr val="bg1"/>
                </a:solidFill>
                <a:latin typeface="微软雅黑" panose="020B0503020204020204" pitchFamily="34" charset="-122"/>
                <a:ea typeface="微软雅黑" panose="020B0503020204020204" pitchFamily="34" charset="-122"/>
              </a:endParaRPr>
            </a:p>
            <a:p>
              <a:pPr marL="128905" lvl="1" indent="-128905" defTabSz="633095" eaLnBrk="1" hangingPunct="1">
                <a:lnSpc>
                  <a:spcPct val="90000"/>
                </a:lnSpc>
                <a:spcAft>
                  <a:spcPct val="15000"/>
                </a:spcAft>
                <a:buFont typeface="Arial" panose="020B0704020202020204" pitchFamily="34" charset="0"/>
                <a:buChar char="•"/>
              </a:pP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8" name="任意多边形 17"/>
            <p:cNvSpPr/>
            <p:nvPr/>
          </p:nvSpPr>
          <p:spPr bwMode="auto">
            <a:xfrm>
              <a:off x="0" y="323896"/>
              <a:ext cx="866404" cy="866899"/>
            </a:xfrm>
            <a:custGeom>
              <a:avLst/>
              <a:gdLst>
                <a:gd name="T0" fmla="*/ 0 w 866404"/>
                <a:gd name="T1" fmla="*/ 433945 h 866404"/>
                <a:gd name="T2" fmla="*/ 433202 w 866404"/>
                <a:gd name="T3" fmla="*/ 0 h 866404"/>
                <a:gd name="T4" fmla="*/ 866404 w 866404"/>
                <a:gd name="T5" fmla="*/ 433945 h 866404"/>
                <a:gd name="T6" fmla="*/ 433202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ln>
          </p:spPr>
          <p:txBody>
            <a:bodyPr lIns="139582" tIns="139582" rIns="139582" bIns="139582" anchor="ctr"/>
            <a:lstStyle/>
            <a:p>
              <a:pPr algn="ctr" defTabSz="666750" eaLnBrk="1" hangingPunct="1">
                <a:lnSpc>
                  <a:spcPct val="90000"/>
                </a:lnSpc>
                <a:spcAft>
                  <a:spcPct val="35000"/>
                </a:spcAft>
              </a:pPr>
              <a:r>
                <a:rPr lang="en-US" altLang="zh-CN" sz="2100">
                  <a:solidFill>
                    <a:schemeClr val="bg1"/>
                  </a:solidFill>
                  <a:latin typeface="微软雅黑" panose="020B0503020204020204" pitchFamily="34" charset="-122"/>
                  <a:ea typeface="微软雅黑" panose="020B0503020204020204" pitchFamily="34" charset="-122"/>
                </a:rPr>
                <a:t>02</a:t>
              </a:r>
              <a:endParaRPr lang="zh-CN" altLang="en-US" sz="2100">
                <a:solidFill>
                  <a:schemeClr val="bg1"/>
                </a:solidFill>
                <a:latin typeface="微软雅黑" panose="020B0503020204020204" pitchFamily="34" charset="-122"/>
                <a:ea typeface="微软雅黑" panose="020B0503020204020204" pitchFamily="34" charset="-122"/>
              </a:endParaRPr>
            </a:p>
          </p:txBody>
        </p:sp>
        <p:sp>
          <p:nvSpPr>
            <p:cNvPr id="59" name="Freeform 19"/>
            <p:cNvSpPr>
              <a:spLocks noEditPoints="1"/>
            </p:cNvSpPr>
            <p:nvPr/>
          </p:nvSpPr>
          <p:spPr bwMode="auto">
            <a:xfrm>
              <a:off x="1157132" y="608691"/>
              <a:ext cx="462749" cy="297310"/>
            </a:xfrm>
            <a:custGeom>
              <a:avLst/>
              <a:gdLst>
                <a:gd name="T0" fmla="*/ 516520434 w 320"/>
                <a:gd name="T1" fmla="*/ 429093379 h 206"/>
                <a:gd name="T2" fmla="*/ 98284995 w 320"/>
                <a:gd name="T3" fmla="*/ 429093379 h 206"/>
                <a:gd name="T4" fmla="*/ 0 w 320"/>
                <a:gd name="T5" fmla="*/ 306197548 h 206"/>
                <a:gd name="T6" fmla="*/ 127562546 w 320"/>
                <a:gd name="T7" fmla="*/ 185384331 h 206"/>
                <a:gd name="T8" fmla="*/ 340862359 w 320"/>
                <a:gd name="T9" fmla="*/ 0 h 206"/>
                <a:gd name="T10" fmla="*/ 549980079 w 320"/>
                <a:gd name="T11" fmla="*/ 141642236 h 206"/>
                <a:gd name="T12" fmla="*/ 669176991 w 320"/>
                <a:gd name="T13" fmla="*/ 283284473 h 206"/>
                <a:gd name="T14" fmla="*/ 516520434 w 320"/>
                <a:gd name="T15" fmla="*/ 429093379 h 206"/>
                <a:gd name="T16" fmla="*/ 102467090 w 320"/>
                <a:gd name="T17" fmla="*/ 397848407 h 206"/>
                <a:gd name="T18" fmla="*/ 516520434 w 320"/>
                <a:gd name="T19" fmla="*/ 397848407 h 206"/>
                <a:gd name="T20" fmla="*/ 637809839 w 320"/>
                <a:gd name="T21" fmla="*/ 283284473 h 206"/>
                <a:gd name="T22" fmla="*/ 535341303 w 320"/>
                <a:gd name="T23" fmla="*/ 170804595 h 206"/>
                <a:gd name="T24" fmla="*/ 524886068 w 320"/>
                <a:gd name="T25" fmla="*/ 170804595 h 206"/>
                <a:gd name="T26" fmla="*/ 522795021 w 320"/>
                <a:gd name="T27" fmla="*/ 160388642 h 206"/>
                <a:gd name="T28" fmla="*/ 340862359 w 320"/>
                <a:gd name="T29" fmla="*/ 33327585 h 206"/>
                <a:gd name="T30" fmla="*/ 156838651 w 320"/>
                <a:gd name="T31" fmla="*/ 204132180 h 206"/>
                <a:gd name="T32" fmla="*/ 156838651 w 320"/>
                <a:gd name="T33" fmla="*/ 222878586 h 206"/>
                <a:gd name="T34" fmla="*/ 138017781 w 320"/>
                <a:gd name="T35" fmla="*/ 218713359 h 206"/>
                <a:gd name="T36" fmla="*/ 123379006 w 320"/>
                <a:gd name="T37" fmla="*/ 218713359 h 206"/>
                <a:gd name="T38" fmla="*/ 31367152 w 320"/>
                <a:gd name="T39" fmla="*/ 306197548 h 206"/>
                <a:gd name="T40" fmla="*/ 102467090 w 320"/>
                <a:gd name="T41" fmla="*/ 397848407 h 2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0" h="206">
                  <a:moveTo>
                    <a:pt x="247" y="206"/>
                  </a:moveTo>
                  <a:cubicBezTo>
                    <a:pt x="47" y="206"/>
                    <a:pt x="47" y="206"/>
                    <a:pt x="47" y="206"/>
                  </a:cubicBezTo>
                  <a:cubicBezTo>
                    <a:pt x="20" y="200"/>
                    <a:pt x="0" y="175"/>
                    <a:pt x="0" y="147"/>
                  </a:cubicBezTo>
                  <a:cubicBezTo>
                    <a:pt x="0" y="115"/>
                    <a:pt x="27" y="88"/>
                    <a:pt x="61" y="89"/>
                  </a:cubicBezTo>
                  <a:cubicBezTo>
                    <a:pt x="67" y="38"/>
                    <a:pt x="110" y="0"/>
                    <a:pt x="163" y="0"/>
                  </a:cubicBezTo>
                  <a:cubicBezTo>
                    <a:pt x="208" y="0"/>
                    <a:pt x="248" y="28"/>
                    <a:pt x="263" y="68"/>
                  </a:cubicBezTo>
                  <a:cubicBezTo>
                    <a:pt x="296" y="74"/>
                    <a:pt x="320" y="103"/>
                    <a:pt x="320" y="136"/>
                  </a:cubicBezTo>
                  <a:cubicBezTo>
                    <a:pt x="320" y="174"/>
                    <a:pt x="287" y="206"/>
                    <a:pt x="247" y="206"/>
                  </a:cubicBezTo>
                  <a:close/>
                  <a:moveTo>
                    <a:pt x="49" y="191"/>
                  </a:moveTo>
                  <a:cubicBezTo>
                    <a:pt x="247" y="191"/>
                    <a:pt x="247" y="191"/>
                    <a:pt x="247" y="191"/>
                  </a:cubicBezTo>
                  <a:cubicBezTo>
                    <a:pt x="278" y="191"/>
                    <a:pt x="305" y="165"/>
                    <a:pt x="305" y="136"/>
                  </a:cubicBezTo>
                  <a:cubicBezTo>
                    <a:pt x="305" y="109"/>
                    <a:pt x="284" y="86"/>
                    <a:pt x="256" y="82"/>
                  </a:cubicBezTo>
                  <a:cubicBezTo>
                    <a:pt x="251" y="82"/>
                    <a:pt x="251" y="82"/>
                    <a:pt x="251" y="82"/>
                  </a:cubicBezTo>
                  <a:cubicBezTo>
                    <a:pt x="250" y="77"/>
                    <a:pt x="250" y="77"/>
                    <a:pt x="250" y="77"/>
                  </a:cubicBezTo>
                  <a:cubicBezTo>
                    <a:pt x="239" y="41"/>
                    <a:pt x="203" y="16"/>
                    <a:pt x="163" y="16"/>
                  </a:cubicBezTo>
                  <a:cubicBezTo>
                    <a:pt x="115" y="16"/>
                    <a:pt x="77" y="51"/>
                    <a:pt x="75" y="98"/>
                  </a:cubicBezTo>
                  <a:cubicBezTo>
                    <a:pt x="75" y="107"/>
                    <a:pt x="75" y="107"/>
                    <a:pt x="75" y="107"/>
                  </a:cubicBezTo>
                  <a:cubicBezTo>
                    <a:pt x="66" y="105"/>
                    <a:pt x="66" y="105"/>
                    <a:pt x="66" y="105"/>
                  </a:cubicBezTo>
                  <a:cubicBezTo>
                    <a:pt x="63" y="105"/>
                    <a:pt x="61" y="105"/>
                    <a:pt x="59" y="105"/>
                  </a:cubicBezTo>
                  <a:cubicBezTo>
                    <a:pt x="35" y="105"/>
                    <a:pt x="15" y="124"/>
                    <a:pt x="15" y="147"/>
                  </a:cubicBezTo>
                  <a:cubicBezTo>
                    <a:pt x="15" y="167"/>
                    <a:pt x="30" y="186"/>
                    <a:pt x="49" y="19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68" name="TextBox 1210"/>
          <p:cNvSpPr/>
          <p:nvPr/>
        </p:nvSpPr>
        <p:spPr>
          <a:xfrm>
            <a:off x="622359" y="2742777"/>
            <a:ext cx="1933863"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D4865"/>
                </a:solidFill>
              </a:rPr>
              <a:t>卷积运算的内部局限性</a:t>
            </a:r>
            <a:endParaRPr lang="zh-CN" altLang="en-US" b="1" dirty="0">
              <a:solidFill>
                <a:srgbClr val="1D4865"/>
              </a:solidFill>
              <a:cs typeface="+mn-ea"/>
              <a:sym typeface="+mn-lt"/>
            </a:endParaRPr>
          </a:p>
        </p:txBody>
      </p:sp>
      <p:sp>
        <p:nvSpPr>
          <p:cNvPr id="69" name="文本框 8"/>
          <p:cNvSpPr txBox="1"/>
          <p:nvPr/>
        </p:nvSpPr>
        <p:spPr>
          <a:xfrm>
            <a:off x="454264" y="3027370"/>
            <a:ext cx="2434709" cy="83869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ts val="1500"/>
              </a:lnSpc>
            </a:pPr>
            <a:r>
              <a:rPr lang="zh-CN" altLang="en-US" sz="1000" dirty="0"/>
              <a:t>建模显示长距离关系方面仍存在局限性</a:t>
            </a:r>
            <a:r>
              <a:rPr lang="en-US" altLang="zh-CN" sz="1000" dirty="0"/>
              <a:t>,</a:t>
            </a:r>
            <a:r>
              <a:rPr lang="zh-CN" altLang="en-US" sz="1000" dirty="0"/>
              <a:t>特别是对于结构纹理，形状和大小方面表现出较大差异的患者。</a:t>
            </a:r>
            <a:endParaRPr lang="en-US" sz="1000" dirty="0"/>
          </a:p>
          <a:p>
            <a:pPr algn="ctr">
              <a:lnSpc>
                <a:spcPts val="1500"/>
              </a:lnSpc>
            </a:pPr>
            <a:endParaRPr lang="en-US" altLang="zh-CN" sz="1000" dirty="0">
              <a:solidFill>
                <a:schemeClr val="tx1">
                  <a:lumMod val="75000"/>
                  <a:lumOff val="25000"/>
                </a:schemeClr>
              </a:solidFill>
              <a:cs typeface="+mn-ea"/>
              <a:sym typeface="+mn-lt"/>
            </a:endParaRPr>
          </a:p>
        </p:txBody>
      </p:sp>
      <p:sp>
        <p:nvSpPr>
          <p:cNvPr id="70" name="TextBox 1210"/>
          <p:cNvSpPr/>
          <p:nvPr/>
        </p:nvSpPr>
        <p:spPr>
          <a:xfrm>
            <a:off x="3216428" y="2694750"/>
            <a:ext cx="2679323"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lt"/>
              </a:rPr>
              <a:t>基于注意力机制的</a:t>
            </a:r>
            <a:r>
              <a:rPr lang="en-US" altLang="zh-CN" b="1" dirty="0">
                <a:solidFill>
                  <a:srgbClr val="1B4367"/>
                </a:solidFill>
                <a:cs typeface="+mn-ea"/>
                <a:sym typeface="+mn-lt"/>
              </a:rPr>
              <a:t>Transformer</a:t>
            </a:r>
            <a:endParaRPr lang="zh-CN" altLang="en-US" b="1" dirty="0">
              <a:solidFill>
                <a:srgbClr val="1B4367"/>
              </a:solidFill>
              <a:cs typeface="+mn-ea"/>
              <a:sym typeface="+mn-lt"/>
            </a:endParaRPr>
          </a:p>
        </p:txBody>
      </p:sp>
      <p:sp>
        <p:nvSpPr>
          <p:cNvPr id="71" name="文本框 8"/>
          <p:cNvSpPr txBox="1"/>
          <p:nvPr/>
        </p:nvSpPr>
        <p:spPr>
          <a:xfrm>
            <a:off x="3337914" y="3021805"/>
            <a:ext cx="2440034" cy="83869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ts val="1500"/>
              </a:lnSpc>
            </a:pPr>
            <a:r>
              <a:rPr lang="zh-CN" altLang="en-US" sz="1000" dirty="0"/>
              <a:t>因为仅依赖注意力机制，</a:t>
            </a:r>
            <a:r>
              <a:rPr lang="en-US" sz="1000" dirty="0"/>
              <a:t>Transformer</a:t>
            </a:r>
            <a:r>
              <a:rPr lang="zh-CN" altLang="en-US" sz="1000" dirty="0"/>
              <a:t>可克服这一局限性。但单独</a:t>
            </a:r>
            <a:r>
              <a:rPr lang="en-US" sz="1000" dirty="0"/>
              <a:t>transformer</a:t>
            </a:r>
            <a:r>
              <a:rPr lang="zh-CN" altLang="en-US" sz="1000" dirty="0"/>
              <a:t>本身的低层信息识别细节不足。</a:t>
            </a:r>
            <a:endParaRPr lang="en-US" sz="1000" dirty="0"/>
          </a:p>
          <a:p>
            <a:pPr algn="ctr">
              <a:lnSpc>
                <a:spcPts val="1500"/>
              </a:lnSpc>
            </a:pPr>
            <a:endParaRPr lang="en-US" altLang="zh-CN" sz="1000" dirty="0">
              <a:solidFill>
                <a:schemeClr val="tx1">
                  <a:lumMod val="75000"/>
                  <a:lumOff val="25000"/>
                </a:schemeClr>
              </a:solidFill>
              <a:cs typeface="+mn-ea"/>
              <a:sym typeface="+mn-lt"/>
            </a:endParaRPr>
          </a:p>
        </p:txBody>
      </p:sp>
      <p:sp>
        <p:nvSpPr>
          <p:cNvPr id="72" name="TextBox 1210"/>
          <p:cNvSpPr/>
          <p:nvPr/>
        </p:nvSpPr>
        <p:spPr>
          <a:xfrm>
            <a:off x="6878000" y="2694750"/>
            <a:ext cx="1414105"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lt"/>
              </a:rPr>
              <a:t>使用</a:t>
            </a:r>
            <a:r>
              <a:rPr lang="en-US" altLang="zh-CN" b="1" dirty="0">
                <a:solidFill>
                  <a:srgbClr val="1B4367"/>
                </a:solidFill>
                <a:cs typeface="+mn-ea"/>
                <a:sym typeface="+mn-lt"/>
              </a:rPr>
              <a:t>TransUnet</a:t>
            </a:r>
            <a:endParaRPr lang="zh-CN" altLang="en-US" b="1" dirty="0">
              <a:solidFill>
                <a:srgbClr val="1B4367"/>
              </a:solidFill>
              <a:cs typeface="+mn-ea"/>
              <a:sym typeface="+mn-lt"/>
            </a:endParaRPr>
          </a:p>
        </p:txBody>
      </p:sp>
      <p:sp>
        <p:nvSpPr>
          <p:cNvPr id="73" name="文本框 8"/>
          <p:cNvSpPr txBox="1"/>
          <p:nvPr/>
        </p:nvSpPr>
        <p:spPr>
          <a:xfrm>
            <a:off x="6389658" y="3021805"/>
            <a:ext cx="2270052" cy="64633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ts val="1500"/>
              </a:lnSpc>
            </a:pPr>
            <a:r>
              <a:rPr lang="zh-CN" altLang="en-US" sz="1000" dirty="0"/>
              <a:t>它同时具有</a:t>
            </a:r>
            <a:r>
              <a:rPr lang="en-US" sz="1000" dirty="0"/>
              <a:t>Transformers</a:t>
            </a:r>
            <a:r>
              <a:rPr lang="zh-CN" altLang="en-US" sz="1000" dirty="0"/>
              <a:t>和</a:t>
            </a:r>
            <a:r>
              <a:rPr lang="en-US" sz="1000" dirty="0"/>
              <a:t>U-Net</a:t>
            </a:r>
            <a:r>
              <a:rPr lang="zh-CN" altLang="en-US" sz="1000" dirty="0"/>
              <a:t>的优点，是医学图像分割的强大替代方案。</a:t>
            </a:r>
            <a:endParaRPr lang="en-US" altLang="zh-CN" sz="1000" dirty="0">
              <a:solidFill>
                <a:schemeClr val="tx1">
                  <a:lumMod val="75000"/>
                  <a:lumOff val="25000"/>
                </a:schemeClr>
              </a:solidFill>
              <a:cs typeface="+mn-ea"/>
              <a:sym typeface="+mn-lt"/>
            </a:endParaRPr>
          </a:p>
        </p:txBody>
      </p:sp>
      <p:cxnSp>
        <p:nvCxnSpPr>
          <p:cNvPr id="27" name="直接连接符 26"/>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8" name="燕尾形 12"/>
          <p:cNvSpPr>
            <a:spLocks noChangeArrowheads="1"/>
          </p:cNvSpPr>
          <p:nvPr/>
        </p:nvSpPr>
        <p:spPr bwMode="auto">
          <a:xfrm>
            <a:off x="2735231" y="2010556"/>
            <a:ext cx="553302" cy="612976"/>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endParaRPr lang="zh-CN" altLang="en-US" b="1" dirty="0">
              <a:solidFill>
                <a:schemeClr val="bg1"/>
              </a:solidFill>
            </a:endParaRPr>
          </a:p>
        </p:txBody>
      </p:sp>
      <p:sp>
        <p:nvSpPr>
          <p:cNvPr id="29" name="燕尾形 12"/>
          <p:cNvSpPr>
            <a:spLocks noChangeArrowheads="1"/>
          </p:cNvSpPr>
          <p:nvPr/>
        </p:nvSpPr>
        <p:spPr bwMode="auto">
          <a:xfrm>
            <a:off x="5895751" y="2010556"/>
            <a:ext cx="553302" cy="612976"/>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endParaRPr lang="zh-CN" altLang="en-US" b="1"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5638330" y="1144671"/>
            <a:ext cx="3110369" cy="453970"/>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sz="1000" dirty="0"/>
              <a:t>Transformer</a:t>
            </a:r>
            <a:r>
              <a:rPr lang="zh-CN" altLang="en-US" sz="1000" dirty="0"/>
              <a:t>将来自卷积神经网络（</a:t>
            </a:r>
            <a:r>
              <a:rPr lang="en-US" sz="1000" dirty="0"/>
              <a:t>CNN</a:t>
            </a:r>
            <a:r>
              <a:rPr lang="zh-CN" altLang="en-US" sz="1000" dirty="0"/>
              <a:t>）特征图的标记化图像块，编码为提取全局上下文的输入序列</a:t>
            </a:r>
            <a:r>
              <a:rPr lang="zh-CN" altLang="en-US" sz="1000" kern="0" dirty="0">
                <a:solidFill>
                  <a:schemeClr val="tx1">
                    <a:lumMod val="75000"/>
                    <a:lumOff val="25000"/>
                  </a:schemeClr>
                </a:solidFill>
                <a:cs typeface="+mn-ea"/>
                <a:sym typeface="+mn-lt"/>
              </a:rPr>
              <a:t>，</a:t>
            </a:r>
            <a:endParaRPr lang="en-US" altLang="zh-CN" sz="1000" kern="0" dirty="0">
              <a:solidFill>
                <a:schemeClr val="tx1">
                  <a:lumMod val="75000"/>
                  <a:lumOff val="25000"/>
                </a:schemeClr>
              </a:solidFill>
              <a:cs typeface="+mn-ea"/>
              <a:sym typeface="+mn-lt"/>
            </a:endParaRPr>
          </a:p>
        </p:txBody>
      </p:sp>
      <p:sp>
        <p:nvSpPr>
          <p:cNvPr id="38" name="文本框 60"/>
          <p:cNvSpPr txBox="1"/>
          <p:nvPr/>
        </p:nvSpPr>
        <p:spPr>
          <a:xfrm>
            <a:off x="5682138" y="2133529"/>
            <a:ext cx="3110369" cy="436402"/>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zh-CN" altLang="en-US" sz="1000" dirty="0"/>
              <a:t>解码器对编码的特征进行上采样，然后将其与高分辨率的</a:t>
            </a:r>
            <a:r>
              <a:rPr lang="en-US" sz="1000" dirty="0"/>
              <a:t>CNN</a:t>
            </a:r>
            <a:r>
              <a:rPr lang="zh-CN" altLang="en-US" sz="1000" dirty="0"/>
              <a:t>特征图组合</a:t>
            </a:r>
            <a:endParaRPr lang="zh-CN" altLang="en-US" sz="1000" kern="0" dirty="0">
              <a:solidFill>
                <a:schemeClr val="tx1">
                  <a:lumMod val="75000"/>
                  <a:lumOff val="25000"/>
                </a:schemeClr>
              </a:solidFill>
              <a:cs typeface="+mn-ea"/>
              <a:sym typeface="+mn-lt"/>
            </a:endParaRPr>
          </a:p>
        </p:txBody>
      </p:sp>
      <p:sp>
        <p:nvSpPr>
          <p:cNvPr id="41" name="文本框 60"/>
          <p:cNvSpPr txBox="1"/>
          <p:nvPr/>
        </p:nvSpPr>
        <p:spPr>
          <a:xfrm>
            <a:off x="2016365" y="3967820"/>
            <a:ext cx="3110369" cy="436402"/>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sz="1000" dirty="0"/>
              <a:t>TransUNet</a:t>
            </a:r>
            <a:r>
              <a:rPr lang="zh-CN" altLang="en-US" sz="1000" dirty="0"/>
              <a:t>在各种医疗应用（包括多器官分割和心脏分割）上均比各种竞争方法具有更高的性能。</a:t>
            </a:r>
            <a:endParaRPr lang="zh-CN" altLang="en-US" sz="1000" kern="0" dirty="0">
              <a:solidFill>
                <a:schemeClr val="tx1">
                  <a:lumMod val="75000"/>
                  <a:lumOff val="25000"/>
                </a:schemeClr>
              </a:solidFill>
              <a:cs typeface="+mn-ea"/>
              <a:sym typeface="+mn-lt"/>
            </a:endParaRPr>
          </a:p>
        </p:txBody>
      </p:sp>
      <p:sp>
        <p:nvSpPr>
          <p:cNvPr id="116" name="文本框 15"/>
          <p:cNvSpPr txBox="1"/>
          <p:nvPr/>
        </p:nvSpPr>
        <p:spPr>
          <a:xfrm>
            <a:off x="709386" y="309785"/>
            <a:ext cx="2844891" cy="330860"/>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TransUnet </a:t>
            </a:r>
            <a:r>
              <a:rPr lang="zh-CN" altLang="en-US" sz="1700" b="1" dirty="0">
                <a:solidFill>
                  <a:srgbClr val="1B4367"/>
                </a:solidFill>
                <a:cs typeface="+mn-ea"/>
                <a:sym typeface="+mn-lt"/>
              </a:rPr>
              <a:t>原理与性能</a:t>
            </a:r>
            <a:endParaRPr lang="zh-CN" altLang="en-US" sz="1700" b="1" dirty="0">
              <a:solidFill>
                <a:srgbClr val="1B4367"/>
              </a:solidFill>
              <a:cs typeface="+mn-ea"/>
              <a:sym typeface="+mn-lt"/>
            </a:endParaRP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9" name="Picture 28" descr="TransUNet: Transformers Make Strong Encoders for Medical Image Segmentation"/>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6092" y="844878"/>
            <a:ext cx="4480707" cy="2397487"/>
          </a:xfrm>
          <a:prstGeom prst="rect">
            <a:avLst/>
          </a:prstGeom>
          <a:noFill/>
          <a:ln>
            <a:noFill/>
          </a:ln>
        </p:spPr>
      </p:pic>
      <p:pic>
        <p:nvPicPr>
          <p:cNvPr id="30" name="Picture 29"/>
          <p:cNvPicPr/>
          <p:nvPr/>
        </p:nvPicPr>
        <p:blipFill>
          <a:blip r:embed="rId2"/>
          <a:stretch>
            <a:fillRect/>
          </a:stretch>
        </p:blipFill>
        <p:spPr>
          <a:xfrm>
            <a:off x="5329348" y="3395233"/>
            <a:ext cx="3294270" cy="1501512"/>
          </a:xfrm>
          <a:prstGeom prst="rect">
            <a:avLst/>
          </a:prstGeom>
        </p:spPr>
      </p:pic>
      <p:grpSp>
        <p:nvGrpSpPr>
          <p:cNvPr id="36" name="组合 60"/>
          <p:cNvGrpSpPr>
            <a:grpSpLocks noChangeAspect="1"/>
          </p:cNvGrpSpPr>
          <p:nvPr/>
        </p:nvGrpSpPr>
        <p:grpSpPr>
          <a:xfrm>
            <a:off x="1431033" y="3907123"/>
            <a:ext cx="548256" cy="557795"/>
            <a:chOff x="5397500" y="5734050"/>
            <a:chExt cx="365123" cy="371476"/>
          </a:xfrm>
          <a:solidFill>
            <a:srgbClr val="1B4367"/>
          </a:solidFill>
        </p:grpSpPr>
        <p:sp>
          <p:nvSpPr>
            <p:cNvPr id="46"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704020202020204" pitchFamily="34" charset="0"/>
                <a:ea typeface="微软雅黑" panose="020B0503020204020204" pitchFamily="34" charset="-122"/>
                <a:cs typeface="Arial" panose="020B0704020202020204" pitchFamily="34" charset="0"/>
              </a:endParaRPr>
            </a:p>
          </p:txBody>
        </p:sp>
        <p:sp>
          <p:nvSpPr>
            <p:cNvPr id="48" name="Freeform 289"/>
            <p:cNvSpPr>
              <a:spLocks noEditPoints="1"/>
            </p:cNvSpPr>
            <p:nvPr/>
          </p:nvSpPr>
          <p:spPr bwMode="auto">
            <a:xfrm>
              <a:off x="5537198"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704020202020204" pitchFamily="34" charset="0"/>
                <a:ea typeface="微软雅黑" panose="020B0503020204020204" pitchFamily="34" charset="-122"/>
                <a:cs typeface="Arial" panose="020B0704020202020204" pitchFamily="34" charset="0"/>
              </a:endParaRPr>
            </a:p>
          </p:txBody>
        </p:sp>
        <p:sp>
          <p:nvSpPr>
            <p:cNvPr id="49"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704020202020204" pitchFamily="34" charset="0"/>
                <a:ea typeface="微软雅黑" panose="020B0503020204020204" pitchFamily="34" charset="-122"/>
                <a:cs typeface="Arial" panose="020B0704020202020204" pitchFamily="34" charset="0"/>
              </a:endParaRPr>
            </a:p>
          </p:txBody>
        </p:sp>
      </p:grpSp>
      <p:grpSp>
        <p:nvGrpSpPr>
          <p:cNvPr id="52" name="组合 60"/>
          <p:cNvGrpSpPr>
            <a:grpSpLocks noChangeAspect="1"/>
          </p:cNvGrpSpPr>
          <p:nvPr/>
        </p:nvGrpSpPr>
        <p:grpSpPr>
          <a:xfrm>
            <a:off x="5090975" y="1144671"/>
            <a:ext cx="548256" cy="557795"/>
            <a:chOff x="5397500" y="5734050"/>
            <a:chExt cx="365123" cy="371476"/>
          </a:xfrm>
          <a:solidFill>
            <a:srgbClr val="1B4367"/>
          </a:solidFill>
        </p:grpSpPr>
        <p:sp>
          <p:nvSpPr>
            <p:cNvPr id="53"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704020202020204" pitchFamily="34" charset="0"/>
                <a:ea typeface="微软雅黑" panose="020B0503020204020204" pitchFamily="34" charset="-122"/>
                <a:cs typeface="Arial" panose="020B0704020202020204" pitchFamily="34" charset="0"/>
              </a:endParaRPr>
            </a:p>
          </p:txBody>
        </p:sp>
        <p:sp>
          <p:nvSpPr>
            <p:cNvPr id="54" name="Freeform 289"/>
            <p:cNvSpPr>
              <a:spLocks noEditPoints="1"/>
            </p:cNvSpPr>
            <p:nvPr/>
          </p:nvSpPr>
          <p:spPr bwMode="auto">
            <a:xfrm>
              <a:off x="5537198"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704020202020204" pitchFamily="34" charset="0"/>
                <a:ea typeface="微软雅黑" panose="020B0503020204020204" pitchFamily="34" charset="-122"/>
                <a:cs typeface="Arial" panose="020B0704020202020204" pitchFamily="34" charset="0"/>
              </a:endParaRPr>
            </a:p>
          </p:txBody>
        </p:sp>
        <p:sp>
          <p:nvSpPr>
            <p:cNvPr id="55"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704020202020204" pitchFamily="34" charset="0"/>
                <a:ea typeface="微软雅黑" panose="020B0503020204020204" pitchFamily="34" charset="-122"/>
                <a:cs typeface="Arial" panose="020B0704020202020204" pitchFamily="34" charset="0"/>
              </a:endParaRPr>
            </a:p>
          </p:txBody>
        </p:sp>
      </p:grpSp>
      <p:grpSp>
        <p:nvGrpSpPr>
          <p:cNvPr id="56" name="组合 60"/>
          <p:cNvGrpSpPr>
            <a:grpSpLocks noChangeAspect="1"/>
          </p:cNvGrpSpPr>
          <p:nvPr/>
        </p:nvGrpSpPr>
        <p:grpSpPr>
          <a:xfrm>
            <a:off x="5126734" y="2040652"/>
            <a:ext cx="548256" cy="557795"/>
            <a:chOff x="5397500" y="5734050"/>
            <a:chExt cx="365123" cy="371476"/>
          </a:xfrm>
          <a:solidFill>
            <a:srgbClr val="1B4367"/>
          </a:solidFill>
        </p:grpSpPr>
        <p:sp>
          <p:nvSpPr>
            <p:cNvPr id="57"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704020202020204" pitchFamily="34" charset="0"/>
                <a:ea typeface="微软雅黑" panose="020B0503020204020204" pitchFamily="34" charset="-122"/>
                <a:cs typeface="Arial" panose="020B0704020202020204" pitchFamily="34" charset="0"/>
              </a:endParaRPr>
            </a:p>
          </p:txBody>
        </p:sp>
        <p:sp>
          <p:nvSpPr>
            <p:cNvPr id="59" name="Freeform 289"/>
            <p:cNvSpPr>
              <a:spLocks noEditPoints="1"/>
            </p:cNvSpPr>
            <p:nvPr/>
          </p:nvSpPr>
          <p:spPr bwMode="auto">
            <a:xfrm>
              <a:off x="5537198"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704020202020204" pitchFamily="34" charset="0"/>
                <a:ea typeface="微软雅黑" panose="020B0503020204020204" pitchFamily="34" charset="-122"/>
                <a:cs typeface="Arial" panose="020B0704020202020204" pitchFamily="34" charset="0"/>
              </a:endParaRPr>
            </a:p>
          </p:txBody>
        </p:sp>
        <p:sp>
          <p:nvSpPr>
            <p:cNvPr id="62"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w="9525">
              <a:noFill/>
              <a:round/>
            </a:ln>
          </p:spPr>
          <p:txBody>
            <a:bodyPr vert="horz" wrap="square" lIns="121920" tIns="60960" rIns="121920" bIns="60960" numCol="1" anchor="t" anchorCtr="0" compatLnSpc="1"/>
            <a:lstStyle/>
            <a:p>
              <a:endParaRPr lang="zh-CN" altLang="en-US" sz="1900">
                <a:latin typeface="Arial" panose="020B0704020202020204" pitchFamily="34" charset="0"/>
                <a:ea typeface="微软雅黑" panose="020B0503020204020204" pitchFamily="34" charset="-122"/>
                <a:cs typeface="Arial" panose="020B0704020202020204" pitchFamily="34"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参考文献</a:t>
            </a:r>
            <a:endParaRPr lang="zh-CN" altLang="en-US" sz="1700" b="1" dirty="0">
              <a:solidFill>
                <a:srgbClr val="1B4367"/>
              </a:solidFill>
              <a:cs typeface="+mn-ea"/>
              <a:sym typeface="+mn-lt"/>
            </a:endParaRPr>
          </a:p>
        </p:txBody>
      </p:sp>
      <p:cxnSp>
        <p:nvCxnSpPr>
          <p:cNvPr id="16" name="直接连接符 1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2" name="文本框 19"/>
          <p:cNvSpPr txBox="1"/>
          <p:nvPr/>
        </p:nvSpPr>
        <p:spPr>
          <a:xfrm>
            <a:off x="359759" y="966405"/>
            <a:ext cx="8424482" cy="4108817"/>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nSpc>
                <a:spcPts val="1500"/>
              </a:lnSpc>
              <a:spcAft>
                <a:spcPts val="600"/>
              </a:spcAft>
              <a:buClr>
                <a:srgbClr val="1D4971"/>
              </a:buClr>
              <a:buSzPct val="150000"/>
              <a:buAutoNum type="arabicPeriod"/>
            </a:pPr>
            <a:r>
              <a:rPr lang="en-US" altLang="zh-CN" sz="1000" kern="0" dirty="0" err="1">
                <a:solidFill>
                  <a:schemeClr val="bg2">
                    <a:lumMod val="25000"/>
                  </a:schemeClr>
                </a:solidFill>
                <a:cs typeface="+mn-ea"/>
                <a:sym typeface="+mn-lt"/>
              </a:rPr>
              <a:t>Zhichao</a:t>
            </a:r>
            <a:r>
              <a:rPr lang="en-US" altLang="zh-CN" sz="1000" kern="0" dirty="0">
                <a:solidFill>
                  <a:schemeClr val="bg2">
                    <a:lumMod val="25000"/>
                  </a:schemeClr>
                </a:solidFill>
                <a:cs typeface="+mn-ea"/>
                <a:sym typeface="+mn-lt"/>
              </a:rPr>
              <a:t> Liu, </a:t>
            </a:r>
            <a:r>
              <a:rPr lang="en-US" altLang="zh-CN" sz="1000" kern="0" dirty="0" err="1">
                <a:solidFill>
                  <a:schemeClr val="bg2">
                    <a:lumMod val="25000"/>
                  </a:schemeClr>
                </a:solidFill>
                <a:cs typeface="+mn-ea"/>
                <a:sym typeface="+mn-lt"/>
              </a:rPr>
              <a:t>Luhong</a:t>
            </a:r>
            <a:r>
              <a:rPr lang="en-US" altLang="zh-CN" sz="1000" kern="0" dirty="0">
                <a:solidFill>
                  <a:schemeClr val="bg2">
                    <a:lumMod val="25000"/>
                  </a:schemeClr>
                </a:solidFill>
                <a:cs typeface="+mn-ea"/>
                <a:sym typeface="+mn-lt"/>
              </a:rPr>
              <a:t> </a:t>
            </a:r>
            <a:r>
              <a:rPr lang="en-US" altLang="zh-CN" sz="1000" kern="0" dirty="0" err="1">
                <a:solidFill>
                  <a:schemeClr val="bg2">
                    <a:lumMod val="25000"/>
                  </a:schemeClr>
                </a:solidFill>
                <a:cs typeface="+mn-ea"/>
                <a:sym typeface="+mn-lt"/>
              </a:rPr>
              <a:t>Jin</a:t>
            </a:r>
            <a:r>
              <a:rPr lang="en-US" altLang="zh-CN" sz="1000" kern="0" dirty="0">
                <a:solidFill>
                  <a:schemeClr val="bg2">
                    <a:lumMod val="25000"/>
                  </a:schemeClr>
                </a:solidFill>
                <a:cs typeface="+mn-ea"/>
                <a:sym typeface="+mn-lt"/>
              </a:rPr>
              <a:t>, Jincheng Chen, </a:t>
            </a:r>
            <a:r>
              <a:rPr lang="en-US" altLang="zh-CN" sz="1000" kern="0" dirty="0" err="1">
                <a:solidFill>
                  <a:schemeClr val="bg2">
                    <a:lumMod val="25000"/>
                  </a:schemeClr>
                </a:solidFill>
                <a:cs typeface="+mn-ea"/>
                <a:sym typeface="+mn-lt"/>
              </a:rPr>
              <a:t>Qiuyu</a:t>
            </a:r>
            <a:r>
              <a:rPr lang="en-US" altLang="zh-CN" sz="1000" kern="0" dirty="0">
                <a:solidFill>
                  <a:schemeClr val="bg2">
                    <a:lumMod val="25000"/>
                  </a:schemeClr>
                </a:solidFill>
                <a:cs typeface="+mn-ea"/>
                <a:sym typeface="+mn-lt"/>
              </a:rPr>
              <a:t> Fang, Sergey </a:t>
            </a:r>
            <a:r>
              <a:rPr lang="en-US" altLang="zh-CN" sz="1000" kern="0" dirty="0" err="1">
                <a:solidFill>
                  <a:schemeClr val="bg2">
                    <a:lumMod val="25000"/>
                  </a:schemeClr>
                </a:solidFill>
                <a:cs typeface="+mn-ea"/>
                <a:sym typeface="+mn-lt"/>
              </a:rPr>
              <a:t>Ablameyko</a:t>
            </a:r>
            <a:r>
              <a:rPr lang="en-US" altLang="zh-CN" sz="1000" kern="0" dirty="0">
                <a:solidFill>
                  <a:schemeClr val="bg2">
                    <a:lumMod val="25000"/>
                  </a:schemeClr>
                </a:solidFill>
                <a:cs typeface="+mn-ea"/>
                <a:sym typeface="+mn-lt"/>
              </a:rPr>
              <a:t>, </a:t>
            </a:r>
            <a:r>
              <a:rPr lang="en-US" altLang="zh-CN" sz="1000" kern="0" dirty="0" err="1">
                <a:solidFill>
                  <a:schemeClr val="bg2">
                    <a:lumMod val="25000"/>
                  </a:schemeClr>
                </a:solidFill>
                <a:cs typeface="+mn-ea"/>
                <a:sym typeface="+mn-lt"/>
              </a:rPr>
              <a:t>Zhaozheng</a:t>
            </a:r>
            <a:r>
              <a:rPr lang="en-US" altLang="zh-CN" sz="1000" kern="0" dirty="0">
                <a:solidFill>
                  <a:schemeClr val="bg2">
                    <a:lumMod val="25000"/>
                  </a:schemeClr>
                </a:solidFill>
                <a:cs typeface="+mn-ea"/>
                <a:sym typeface="+mn-lt"/>
              </a:rPr>
              <a:t> Yin, </a:t>
            </a:r>
            <a:r>
              <a:rPr lang="en-US" altLang="zh-CN" sz="1000" kern="0" dirty="0" err="1">
                <a:solidFill>
                  <a:schemeClr val="bg2">
                    <a:lumMod val="25000"/>
                  </a:schemeClr>
                </a:solidFill>
                <a:cs typeface="+mn-ea"/>
                <a:sym typeface="+mn-lt"/>
              </a:rPr>
              <a:t>Yingke</a:t>
            </a:r>
            <a:r>
              <a:rPr lang="en-US" altLang="zh-CN" sz="1000" kern="0" dirty="0">
                <a:solidFill>
                  <a:schemeClr val="bg2">
                    <a:lumMod val="25000"/>
                  </a:schemeClr>
                </a:solidFill>
                <a:cs typeface="+mn-ea"/>
                <a:sym typeface="+mn-lt"/>
              </a:rPr>
              <a:t> </a:t>
            </a:r>
            <a:r>
              <a:rPr lang="en-US" altLang="zh-CN" sz="1000" kern="0" dirty="0" err="1">
                <a:solidFill>
                  <a:schemeClr val="bg2">
                    <a:lumMod val="25000"/>
                  </a:schemeClr>
                </a:solidFill>
                <a:cs typeface="+mn-ea"/>
                <a:sym typeface="+mn-lt"/>
              </a:rPr>
              <a:t>Xu,A</a:t>
            </a:r>
            <a:r>
              <a:rPr lang="en-US" altLang="zh-CN" sz="1000" kern="0" dirty="0">
                <a:solidFill>
                  <a:schemeClr val="bg2">
                    <a:lumMod val="25000"/>
                  </a:schemeClr>
                </a:solidFill>
                <a:cs typeface="+mn-ea"/>
                <a:sym typeface="+mn-lt"/>
              </a:rPr>
              <a:t> survey on applications of deep learning in microscopy image analysis, Computers in Biology and Medicine 134 (2021) 104523.</a:t>
            </a:r>
            <a:endParaRPr lang="en-US" altLang="zh-CN" sz="1000" kern="0" dirty="0">
              <a:solidFill>
                <a:schemeClr val="bg2">
                  <a:lumMod val="25000"/>
                </a:schemeClr>
              </a:solidFill>
              <a:cs typeface="+mn-ea"/>
              <a:sym typeface="+mn-lt"/>
            </a:endParaRPr>
          </a:p>
          <a:p>
            <a:pPr marL="228600" indent="-228600">
              <a:lnSpc>
                <a:spcPts val="1500"/>
              </a:lnSpc>
              <a:spcAft>
                <a:spcPts val="600"/>
              </a:spcAft>
              <a:buClr>
                <a:srgbClr val="1D4971"/>
              </a:buClr>
              <a:buSzPct val="150000"/>
              <a:buAutoNum type="arabicPeriod"/>
            </a:pPr>
            <a:r>
              <a:rPr lang="en-US" altLang="zh-CN" sz="1000" kern="0" dirty="0">
                <a:solidFill>
                  <a:schemeClr val="bg2">
                    <a:lumMod val="25000"/>
                  </a:schemeClr>
                </a:solidFill>
                <a:cs typeface="+mn-ea"/>
                <a:sym typeface="+mn-lt"/>
              </a:rPr>
              <a:t>Lei Cai, </a:t>
            </a:r>
            <a:r>
              <a:rPr lang="en-US" altLang="zh-CN" sz="1000" kern="0" dirty="0" err="1">
                <a:solidFill>
                  <a:schemeClr val="bg2">
                    <a:lumMod val="25000"/>
                  </a:schemeClr>
                </a:solidFill>
                <a:cs typeface="+mn-ea"/>
                <a:sym typeface="+mn-lt"/>
              </a:rPr>
              <a:t>Jingyang</a:t>
            </a:r>
            <a:r>
              <a:rPr lang="en-US" altLang="zh-CN" sz="1000" kern="0" dirty="0">
                <a:solidFill>
                  <a:schemeClr val="bg2">
                    <a:lumMod val="25000"/>
                  </a:schemeClr>
                </a:solidFill>
                <a:cs typeface="+mn-ea"/>
                <a:sym typeface="+mn-lt"/>
              </a:rPr>
              <a:t> Gao, Di Zhao. A review of the application of deep learning in medical image classification and segmentation. Ann Transl Med 2020;8(11):713.</a:t>
            </a:r>
            <a:endParaRPr lang="en-US" altLang="zh-CN" sz="1000" kern="0" dirty="0">
              <a:solidFill>
                <a:schemeClr val="bg2">
                  <a:lumMod val="25000"/>
                </a:schemeClr>
              </a:solidFill>
              <a:cs typeface="+mn-ea"/>
              <a:sym typeface="+mn-lt"/>
            </a:endParaRPr>
          </a:p>
          <a:p>
            <a:pPr marL="228600" indent="-228600">
              <a:lnSpc>
                <a:spcPts val="1500"/>
              </a:lnSpc>
              <a:spcAft>
                <a:spcPts val="600"/>
              </a:spcAft>
              <a:buClr>
                <a:srgbClr val="1D4971"/>
              </a:buClr>
              <a:buSzPct val="150000"/>
              <a:buFontTx/>
              <a:buAutoNum type="arabicPeriod"/>
            </a:pPr>
            <a:r>
              <a:rPr lang="en-US" sz="1000" dirty="0">
                <a:solidFill>
                  <a:schemeClr val="bg2">
                    <a:lumMod val="25000"/>
                  </a:schemeClr>
                </a:solidFill>
              </a:rPr>
              <a:t>Ronneberger, O., Fischer, P., &amp; Brox, T. (2015, May 18). U-Net: Convolutional Networks for Biomedical Image Segmentation. arXiv.org. Retrieved November 5, 2021, from https://arxiv.org/abs/1505.04597. </a:t>
            </a:r>
            <a:endParaRPr lang="en-US" altLang="zh-CN" sz="1000" kern="0" dirty="0">
              <a:solidFill>
                <a:schemeClr val="bg2">
                  <a:lumMod val="25000"/>
                </a:schemeClr>
              </a:solidFill>
              <a:cs typeface="+mn-ea"/>
              <a:sym typeface="+mn-lt"/>
            </a:endParaRPr>
          </a:p>
          <a:p>
            <a:pPr marL="228600" indent="-228600">
              <a:lnSpc>
                <a:spcPts val="1500"/>
              </a:lnSpc>
              <a:spcAft>
                <a:spcPts val="600"/>
              </a:spcAft>
              <a:buClr>
                <a:srgbClr val="1D4971"/>
              </a:buClr>
              <a:buSzPct val="150000"/>
              <a:buAutoNum type="arabicPeriod"/>
            </a:pPr>
            <a:r>
              <a:rPr lang="zh-CN" altLang="en-US" sz="1000" kern="0" dirty="0">
                <a:solidFill>
                  <a:schemeClr val="bg2">
                    <a:lumMod val="25000"/>
                  </a:schemeClr>
                </a:solidFill>
                <a:cs typeface="+mn-ea"/>
                <a:sym typeface="+mn-lt"/>
              </a:rPr>
              <a:t>邱陈辉</a:t>
            </a:r>
            <a:r>
              <a:rPr lang="en-US" altLang="zh-CN" sz="1000" kern="0" dirty="0">
                <a:solidFill>
                  <a:schemeClr val="bg2">
                    <a:lumMod val="25000"/>
                  </a:schemeClr>
                </a:solidFill>
                <a:cs typeface="+mn-ea"/>
                <a:sym typeface="+mn-lt"/>
              </a:rPr>
              <a:t>,</a:t>
            </a:r>
            <a:r>
              <a:rPr lang="zh-CN" altLang="en-US" sz="1000" kern="0" dirty="0">
                <a:solidFill>
                  <a:schemeClr val="bg2">
                    <a:lumMod val="25000"/>
                  </a:schemeClr>
                </a:solidFill>
                <a:cs typeface="+mn-ea"/>
                <a:sym typeface="+mn-lt"/>
              </a:rPr>
              <a:t>黄崇飞</a:t>
            </a:r>
            <a:r>
              <a:rPr lang="en-US" altLang="zh-CN" sz="1000" kern="0" dirty="0">
                <a:solidFill>
                  <a:schemeClr val="bg2">
                    <a:lumMod val="25000"/>
                  </a:schemeClr>
                </a:solidFill>
                <a:cs typeface="+mn-ea"/>
                <a:sym typeface="+mn-lt"/>
              </a:rPr>
              <a:t>,</a:t>
            </a:r>
            <a:r>
              <a:rPr lang="zh-CN" altLang="en-US" sz="1000" kern="0" dirty="0">
                <a:solidFill>
                  <a:schemeClr val="bg2">
                    <a:lumMod val="25000"/>
                  </a:schemeClr>
                </a:solidFill>
                <a:cs typeface="+mn-ea"/>
                <a:sym typeface="+mn-lt"/>
              </a:rPr>
              <a:t>夏顺仁</a:t>
            </a:r>
            <a:r>
              <a:rPr lang="en-US" altLang="zh-CN" sz="1000" kern="0" dirty="0">
                <a:solidFill>
                  <a:schemeClr val="bg2">
                    <a:lumMod val="25000"/>
                  </a:schemeClr>
                </a:solidFill>
                <a:cs typeface="+mn-ea"/>
                <a:sym typeface="+mn-lt"/>
              </a:rPr>
              <a:t>,</a:t>
            </a:r>
            <a:r>
              <a:rPr lang="zh-CN" altLang="en-US" sz="1000" kern="0" dirty="0">
                <a:solidFill>
                  <a:schemeClr val="bg2">
                    <a:lumMod val="25000"/>
                  </a:schemeClr>
                </a:solidFill>
                <a:cs typeface="+mn-ea"/>
                <a:sym typeface="+mn-lt"/>
              </a:rPr>
              <a:t>孔德兴</a:t>
            </a:r>
            <a:r>
              <a:rPr lang="en-US" altLang="zh-CN" sz="1000" kern="0" dirty="0">
                <a:solidFill>
                  <a:schemeClr val="bg2">
                    <a:lumMod val="25000"/>
                  </a:schemeClr>
                </a:solidFill>
                <a:cs typeface="+mn-ea"/>
                <a:sym typeface="+mn-lt"/>
              </a:rPr>
              <a:t>.</a:t>
            </a:r>
            <a:r>
              <a:rPr lang="zh-CN" altLang="en-US" sz="1000" kern="0" dirty="0">
                <a:solidFill>
                  <a:schemeClr val="bg2">
                    <a:lumMod val="25000"/>
                  </a:schemeClr>
                </a:solidFill>
                <a:cs typeface="+mn-ea"/>
                <a:sym typeface="+mn-lt"/>
              </a:rPr>
              <a:t>人工智能在医学影像辅助诊断中的应用综述</a:t>
            </a:r>
            <a:r>
              <a:rPr lang="en-US" altLang="zh-CN" sz="1000" kern="0" dirty="0">
                <a:solidFill>
                  <a:schemeClr val="bg2">
                    <a:lumMod val="25000"/>
                  </a:schemeClr>
                </a:solidFill>
                <a:cs typeface="+mn-ea"/>
                <a:sym typeface="+mn-lt"/>
              </a:rPr>
              <a:t>[J].</a:t>
            </a:r>
            <a:r>
              <a:rPr lang="zh-CN" altLang="en-US" sz="1000" kern="0" dirty="0">
                <a:solidFill>
                  <a:schemeClr val="bg2">
                    <a:lumMod val="25000"/>
                  </a:schemeClr>
                </a:solidFill>
                <a:cs typeface="+mn-ea"/>
                <a:sym typeface="+mn-lt"/>
              </a:rPr>
              <a:t>航天医学与医学工程</a:t>
            </a:r>
            <a:r>
              <a:rPr lang="en-US" altLang="zh-CN" sz="1000" kern="0" dirty="0">
                <a:solidFill>
                  <a:schemeClr val="bg2">
                    <a:lumMod val="25000"/>
                  </a:schemeClr>
                </a:solidFill>
                <a:cs typeface="+mn-ea"/>
                <a:sym typeface="+mn-lt"/>
              </a:rPr>
              <a:t>,2021,34(05):407-414.</a:t>
            </a:r>
            <a:endParaRPr lang="en-US" altLang="zh-CN" sz="1000" kern="0" dirty="0">
              <a:solidFill>
                <a:schemeClr val="bg2">
                  <a:lumMod val="25000"/>
                </a:schemeClr>
              </a:solidFill>
              <a:cs typeface="+mn-ea"/>
              <a:sym typeface="+mn-lt"/>
            </a:endParaRPr>
          </a:p>
          <a:p>
            <a:pPr marL="228600" indent="-228600">
              <a:lnSpc>
                <a:spcPts val="1500"/>
              </a:lnSpc>
              <a:spcAft>
                <a:spcPts val="600"/>
              </a:spcAft>
              <a:buClr>
                <a:srgbClr val="1D4971"/>
              </a:buClr>
              <a:buSzPct val="150000"/>
              <a:buAutoNum type="arabicPeriod"/>
            </a:pPr>
            <a:r>
              <a:rPr lang="zh-CN" altLang="en-US" sz="1000" kern="0" dirty="0">
                <a:solidFill>
                  <a:schemeClr val="bg2">
                    <a:lumMod val="25000"/>
                  </a:schemeClr>
                </a:solidFill>
                <a:cs typeface="+mn-ea"/>
                <a:sym typeface="+mn-lt"/>
              </a:rPr>
              <a:t>刘飞,张俊然,杨豪．基于深度学习的医学图像识别研究进展[J]．中国生物医学工程学报,2018,037(001):86-94</a:t>
            </a:r>
            <a:endParaRPr lang="zh-CN" altLang="en-US" sz="1000" kern="0" dirty="0">
              <a:solidFill>
                <a:schemeClr val="bg2">
                  <a:lumMod val="25000"/>
                </a:schemeClr>
              </a:solidFill>
              <a:cs typeface="+mn-ea"/>
              <a:sym typeface="+mn-lt"/>
            </a:endParaRPr>
          </a:p>
          <a:p>
            <a:pPr marL="228600" indent="-228600">
              <a:lnSpc>
                <a:spcPts val="1500"/>
              </a:lnSpc>
              <a:spcAft>
                <a:spcPts val="600"/>
              </a:spcAft>
              <a:buClr>
                <a:srgbClr val="1D4971"/>
              </a:buClr>
              <a:buSzPct val="150000"/>
              <a:buAutoNum type="arabicPeriod"/>
            </a:pPr>
            <a:r>
              <a:rPr lang="zh-CN" altLang="en-US" sz="1000" kern="0" dirty="0">
                <a:solidFill>
                  <a:schemeClr val="bg2">
                    <a:lumMod val="25000"/>
                  </a:schemeClr>
                </a:solidFill>
                <a:cs typeface="+mn-ea"/>
                <a:sym typeface="+mn-lt"/>
              </a:rPr>
              <a:t>郑远攀, 李广阳, 李晔. 深度学习在图像识别中的应用研究综述[J]. 计算机工程与应用, 2019, 055(012):20-36.</a:t>
            </a:r>
            <a:endParaRPr lang="zh-CN" altLang="en-US" sz="1000" kern="0" dirty="0">
              <a:solidFill>
                <a:schemeClr val="bg2">
                  <a:lumMod val="25000"/>
                </a:schemeClr>
              </a:solidFill>
              <a:cs typeface="+mn-ea"/>
              <a:sym typeface="+mn-lt"/>
            </a:endParaRPr>
          </a:p>
          <a:p>
            <a:pPr marL="228600" indent="-228600">
              <a:lnSpc>
                <a:spcPts val="1500"/>
              </a:lnSpc>
              <a:spcAft>
                <a:spcPts val="600"/>
              </a:spcAft>
              <a:buClr>
                <a:srgbClr val="1D4971"/>
              </a:buClr>
              <a:buSzPct val="150000"/>
              <a:buAutoNum type="arabicPeriod"/>
            </a:pPr>
            <a:r>
              <a:rPr lang="zh-CN" altLang="en-US" sz="1000" kern="0" dirty="0">
                <a:solidFill>
                  <a:schemeClr val="bg2">
                    <a:lumMod val="25000"/>
                  </a:schemeClr>
                </a:solidFill>
                <a:cs typeface="+mn-ea"/>
                <a:sym typeface="+mn-lt"/>
              </a:rPr>
              <a:t>Sirojbek Safarov 1 and Taeg Keun Whangbo，A-DenseUNet: Adaptive Densely Connected UNet for Polyp Segmentation in Colonoscopy Images with Atrous Convolution</a:t>
            </a:r>
            <a:endParaRPr lang="zh-CN" altLang="en-US" sz="1000" kern="0" dirty="0">
              <a:solidFill>
                <a:schemeClr val="bg2">
                  <a:lumMod val="25000"/>
                </a:schemeClr>
              </a:solidFill>
              <a:cs typeface="+mn-ea"/>
              <a:sym typeface="+mn-lt"/>
            </a:endParaRPr>
          </a:p>
          <a:p>
            <a:pPr marL="228600" indent="-228600">
              <a:lnSpc>
                <a:spcPts val="1500"/>
              </a:lnSpc>
              <a:spcAft>
                <a:spcPts val="600"/>
              </a:spcAft>
              <a:buClr>
                <a:srgbClr val="1D4971"/>
              </a:buClr>
              <a:buSzPct val="150000"/>
              <a:buAutoNum type="arabicPeriod"/>
            </a:pPr>
            <a:r>
              <a:rPr lang="zh-CN" altLang="en-US" sz="1000" kern="0" dirty="0">
                <a:solidFill>
                  <a:schemeClr val="bg2">
                    <a:lumMod val="25000"/>
                  </a:schemeClr>
                </a:solidFill>
                <a:cs typeface="+mn-ea"/>
                <a:sym typeface="+mn-lt"/>
              </a:rPr>
              <a:t>Zhou, Z.; Siddiquee, M.M.R.; Tajbakhsh, N.; Liang, J. Unet++: Redesigning Skip Connections to Exploit Multiscale Features in Image Segmentation. IEEE Trans. Med. Imaging. 2020, 39, 1856–1867. </a:t>
            </a:r>
            <a:endParaRPr lang="zh-CN" altLang="en-US" sz="1000" kern="0" dirty="0">
              <a:solidFill>
                <a:schemeClr val="bg2">
                  <a:lumMod val="25000"/>
                </a:schemeClr>
              </a:solidFill>
              <a:cs typeface="+mn-ea"/>
              <a:sym typeface="+mn-lt"/>
            </a:endParaRPr>
          </a:p>
          <a:p>
            <a:pPr marL="228600" indent="-228600">
              <a:lnSpc>
                <a:spcPts val="1500"/>
              </a:lnSpc>
              <a:spcAft>
                <a:spcPts val="600"/>
              </a:spcAft>
              <a:buClr>
                <a:srgbClr val="1D4971"/>
              </a:buClr>
              <a:buSzPct val="150000"/>
              <a:buAutoNum type="arabicPeriod"/>
            </a:pPr>
            <a:r>
              <a:rPr lang="zh-CN" altLang="en-US" sz="1000" kern="0" dirty="0">
                <a:solidFill>
                  <a:schemeClr val="bg2">
                    <a:lumMod val="25000"/>
                  </a:schemeClr>
                </a:solidFill>
                <a:cs typeface="+mn-ea"/>
                <a:sym typeface="+mn-lt"/>
              </a:rPr>
              <a:t>G. Huang, Z. Liu and L. van der Maaten, "Densely Connected Convolutional Networks," 2018. </a:t>
            </a:r>
            <a:endParaRPr lang="en-US" altLang="zh-CN" sz="1000" kern="0" dirty="0">
              <a:solidFill>
                <a:schemeClr val="bg2">
                  <a:lumMod val="25000"/>
                </a:schemeClr>
              </a:solidFill>
              <a:cs typeface="+mn-ea"/>
              <a:sym typeface="+mn-lt"/>
            </a:endParaRPr>
          </a:p>
          <a:p>
            <a:pPr marL="228600" indent="-228600">
              <a:lnSpc>
                <a:spcPts val="1500"/>
              </a:lnSpc>
              <a:spcAft>
                <a:spcPts val="600"/>
              </a:spcAft>
              <a:buClr>
                <a:srgbClr val="1D4971"/>
              </a:buClr>
              <a:buSzPct val="150000"/>
              <a:buFontTx/>
              <a:buAutoNum type="arabicPeriod"/>
            </a:pPr>
            <a:r>
              <a:rPr lang="en-US" sz="1000" dirty="0">
                <a:solidFill>
                  <a:schemeClr val="bg2">
                    <a:lumMod val="25000"/>
                  </a:schemeClr>
                </a:solidFill>
              </a:rPr>
              <a:t>Chen, J., Lu, Y., Yu, Q., Luo, X., Adeli, E., Wang, Y., Lu, L., Yuille, A. L., &amp; Zhou, Y. (2021, February 8). </a:t>
            </a:r>
            <a:r>
              <a:rPr lang="en-US" sz="1000" i="1" dirty="0">
                <a:solidFill>
                  <a:schemeClr val="bg2">
                    <a:lumMod val="25000"/>
                  </a:schemeClr>
                </a:solidFill>
              </a:rPr>
              <a:t>TransUNet: Transformers make strong encoders for medical image segmentation</a:t>
            </a:r>
            <a:r>
              <a:rPr lang="en-US" sz="1000" dirty="0">
                <a:solidFill>
                  <a:schemeClr val="bg2">
                    <a:lumMod val="25000"/>
                  </a:schemeClr>
                </a:solidFill>
              </a:rPr>
              <a:t>. arXiv.org. Retrieved November 5, 2021, from https://arxiv.org/abs/2102.04306. </a:t>
            </a:r>
            <a:endParaRPr lang="en-US" sz="1000" dirty="0">
              <a:solidFill>
                <a:schemeClr val="bg2">
                  <a:lumMod val="25000"/>
                </a:schemeClr>
              </a:solidFill>
            </a:endParaRPr>
          </a:p>
          <a:p>
            <a:pPr marL="228600" indent="-228600">
              <a:lnSpc>
                <a:spcPts val="1500"/>
              </a:lnSpc>
              <a:spcAft>
                <a:spcPts val="600"/>
              </a:spcAft>
              <a:buClr>
                <a:srgbClr val="1D4971"/>
              </a:buClr>
              <a:buSzPct val="150000"/>
              <a:buAutoNum type="arabicPeriod"/>
            </a:pPr>
            <a:endParaRPr lang="zh-CN" altLang="en-US" sz="1000" kern="0" dirty="0">
              <a:solidFill>
                <a:schemeClr val="tx1">
                  <a:lumMod val="75000"/>
                  <a:lumOff val="25000"/>
                </a:schemeClr>
              </a:solidFill>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435780" y="2029294"/>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endParaRPr lang="en-US" altLang="zh-CN" sz="6600" b="1" dirty="0">
              <a:solidFill>
                <a:srgbClr val="1B4367"/>
              </a:solidFill>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背景</a:t>
            </a:r>
            <a:r>
              <a:rPr lang="en-US" altLang="zh-CN" sz="3400" b="1" dirty="0">
                <a:solidFill>
                  <a:srgbClr val="1B4367"/>
                </a:solidFill>
                <a:cs typeface="+mn-ea"/>
                <a:sym typeface="+mn-lt"/>
              </a:rPr>
              <a:t>&amp;</a:t>
            </a:r>
            <a:r>
              <a:rPr lang="zh-CN" altLang="en-US" sz="3400" b="1" dirty="0">
                <a:solidFill>
                  <a:srgbClr val="1B4367"/>
                </a:solidFill>
                <a:cs typeface="+mn-ea"/>
                <a:sym typeface="+mn-lt"/>
              </a:rPr>
              <a:t>意义</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endParaRPr lang="en-US" altLang="zh-CN" sz="2400" dirty="0">
              <a:solidFill>
                <a:schemeClr val="bg1"/>
              </a:solidFill>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16110" y="718224"/>
            <a:ext cx="8428270" cy="579824"/>
            <a:chOff x="716110" y="718224"/>
            <a:chExt cx="8428270" cy="579824"/>
          </a:xfrm>
        </p:grpSpPr>
        <p:sp>
          <p:nvSpPr>
            <p:cNvPr id="23" name="矩形 23"/>
            <p:cNvSpPr>
              <a:spLocks noChangeArrowheads="1"/>
            </p:cNvSpPr>
            <p:nvPr/>
          </p:nvSpPr>
          <p:spPr bwMode="auto">
            <a:xfrm>
              <a:off x="716110" y="718224"/>
              <a:ext cx="8427890" cy="579824"/>
            </a:xfrm>
            <a:prstGeom prst="rect">
              <a:avLst/>
            </a:prstGeom>
            <a:solidFill>
              <a:srgbClr val="1B4367"/>
            </a:solidFill>
            <a:ln w="9525">
              <a:noFill/>
              <a:bevel/>
            </a:ln>
          </p:spPr>
          <p:txBody>
            <a:bodyPr lIns="68580" tIns="34290" rIns="68580" bIns="34290"/>
            <a:lstStyle/>
            <a:p>
              <a:pPr eaLnBrk="1" hangingPunct="1"/>
              <a:endParaRPr lang="zh-CN" altLang="en-US">
                <a:cs typeface="+mn-ea"/>
                <a:sym typeface="+mn-lt"/>
              </a:endParaRPr>
            </a:p>
          </p:txBody>
        </p:sp>
        <p:sp>
          <p:nvSpPr>
            <p:cNvPr id="12" name="文本框 11"/>
            <p:cNvSpPr txBox="1"/>
            <p:nvPr/>
          </p:nvSpPr>
          <p:spPr>
            <a:xfrm>
              <a:off x="749169" y="804039"/>
              <a:ext cx="8395211" cy="43640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100" b="1" dirty="0">
                  <a:solidFill>
                    <a:schemeClr val="bg1"/>
                  </a:solidFill>
                  <a:cs typeface="+mn-ea"/>
                  <a:sym typeface="+mn-lt"/>
                </a:rPr>
                <a:t>对医学图像的像素与空间分布关系进行量化，充分挖掘图像中肉眼无法观察到的隐藏信息，对原有的医学影像知识体系进行补充，结合统计学和机器学习等分析建模工具，进一步辅助临床决策。 （</a:t>
              </a:r>
              <a:r>
                <a:rPr lang="en-US" altLang="zh-CN" sz="1100" b="1" dirty="0">
                  <a:solidFill>
                    <a:schemeClr val="bg1"/>
                  </a:solidFill>
                  <a:cs typeface="+mn-ea"/>
                  <a:sym typeface="+mn-lt"/>
                </a:rPr>
                <a:t>2012</a:t>
              </a:r>
              <a:r>
                <a:rPr lang="zh-CN" altLang="en-US" sz="1100" b="1" dirty="0">
                  <a:solidFill>
                    <a:schemeClr val="bg1"/>
                  </a:solidFill>
                  <a:cs typeface="+mn-ea"/>
                  <a:sym typeface="+mn-lt"/>
                </a:rPr>
                <a:t>）</a:t>
              </a:r>
              <a:endParaRPr lang="en-US" altLang="zh-CN" sz="1100" b="1" dirty="0">
                <a:solidFill>
                  <a:schemeClr val="bg1"/>
                </a:solidFill>
                <a:cs typeface="+mn-ea"/>
                <a:sym typeface="+mn-lt"/>
              </a:endParaRPr>
            </a:p>
          </p:txBody>
        </p:sp>
      </p:grpSp>
      <p:sp>
        <p:nvSpPr>
          <p:cNvPr id="16" name="文本框 15"/>
          <p:cNvSpPr txBox="1"/>
          <p:nvPr/>
        </p:nvSpPr>
        <p:spPr>
          <a:xfrm>
            <a:off x="716110" y="316509"/>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医学影像组学</a:t>
            </a:r>
            <a:endParaRPr lang="zh-CN" altLang="en-US" sz="1700" b="1" dirty="0">
              <a:solidFill>
                <a:srgbClr val="1B4367"/>
              </a:solidFill>
              <a:cs typeface="+mn-ea"/>
              <a:sym typeface="+mn-lt"/>
            </a:endParaRPr>
          </a:p>
        </p:txBody>
      </p:sp>
      <p:grpSp>
        <p:nvGrpSpPr>
          <p:cNvPr id="2" name="组合 1"/>
          <p:cNvGrpSpPr/>
          <p:nvPr/>
        </p:nvGrpSpPr>
        <p:grpSpPr>
          <a:xfrm>
            <a:off x="499522" y="4337277"/>
            <a:ext cx="2881420" cy="368593"/>
            <a:chOff x="765928" y="3671819"/>
            <a:chExt cx="2881420" cy="368593"/>
          </a:xfrm>
        </p:grpSpPr>
        <p:sp>
          <p:nvSpPr>
            <p:cNvPr id="106" name="TextBox 1210"/>
            <p:cNvSpPr/>
            <p:nvPr/>
          </p:nvSpPr>
          <p:spPr>
            <a:xfrm>
              <a:off x="1174876" y="3726843"/>
              <a:ext cx="2472472"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b="1" dirty="0">
                  <a:solidFill>
                    <a:srgbClr val="1B4367"/>
                  </a:solidFill>
                  <a:cs typeface="+mn-ea"/>
                  <a:sym typeface="+mn-lt"/>
                </a:rPr>
                <a:t>标准医学影像数据获取与筛选</a:t>
              </a:r>
              <a:endParaRPr lang="zh-CN" altLang="en-US" b="1" dirty="0">
                <a:solidFill>
                  <a:srgbClr val="1B4367"/>
                </a:solidFill>
                <a:cs typeface="+mn-ea"/>
                <a:sym typeface="+mn-lt"/>
              </a:endParaRPr>
            </a:p>
          </p:txBody>
        </p:sp>
        <p:grpSp>
          <p:nvGrpSpPr>
            <p:cNvPr id="108" name="组合 107"/>
            <p:cNvGrpSpPr/>
            <p:nvPr/>
          </p:nvGrpSpPr>
          <p:grpSpPr>
            <a:xfrm>
              <a:off x="765928" y="3671819"/>
              <a:ext cx="448164" cy="368593"/>
              <a:chOff x="5630584" y="966369"/>
              <a:chExt cx="476097" cy="391567"/>
            </a:xfrm>
            <a:solidFill>
              <a:srgbClr val="1B4367"/>
            </a:solidFill>
          </p:grpSpPr>
          <p:sp>
            <p:nvSpPr>
              <p:cNvPr id="109" name="椭圆 108"/>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500">
                  <a:solidFill>
                    <a:schemeClr val="bg1"/>
                  </a:solidFill>
                  <a:cs typeface="+mn-ea"/>
                  <a:sym typeface="+mn-lt"/>
                </a:endParaRPr>
              </a:p>
            </p:txBody>
          </p:sp>
          <p:sp>
            <p:nvSpPr>
              <p:cNvPr id="110" name="文本框 17"/>
              <p:cNvSpPr txBox="1"/>
              <p:nvPr/>
            </p:nvSpPr>
            <p:spPr>
              <a:xfrm>
                <a:off x="5630584" y="1004389"/>
                <a:ext cx="476097" cy="343308"/>
              </a:xfrm>
              <a:prstGeom prst="rect">
                <a:avLst/>
              </a:prstGeom>
              <a:noFill/>
              <a:ln>
                <a:noFill/>
              </a:ln>
            </p:spPr>
            <p:txBody>
              <a:bodyPr wrap="square" rtlCol="0">
                <a:spAutoFit/>
              </a:bodyPr>
              <a:lstStyle/>
              <a:p>
                <a:pPr algn="r">
                  <a:defRPr/>
                </a:pPr>
                <a:r>
                  <a:rPr lang="en-US" altLang="zh-CN" sz="1500" dirty="0">
                    <a:solidFill>
                      <a:schemeClr val="bg1"/>
                    </a:solidFill>
                    <a:cs typeface="+mn-ea"/>
                    <a:sym typeface="+mn-lt"/>
                  </a:rPr>
                  <a:t>01</a:t>
                </a:r>
                <a:endParaRPr lang="en-US" altLang="zh-CN" sz="1500" dirty="0">
                  <a:solidFill>
                    <a:schemeClr val="bg1"/>
                  </a:solidFill>
                  <a:cs typeface="+mn-ea"/>
                  <a:sym typeface="+mn-lt"/>
                </a:endParaRPr>
              </a:p>
            </p:txBody>
          </p:sp>
        </p:grpSp>
      </p:grpSp>
      <p:grpSp>
        <p:nvGrpSpPr>
          <p:cNvPr id="4" name="组合 3"/>
          <p:cNvGrpSpPr/>
          <p:nvPr/>
        </p:nvGrpSpPr>
        <p:grpSpPr>
          <a:xfrm>
            <a:off x="3374297" y="4337276"/>
            <a:ext cx="1274609" cy="368593"/>
            <a:chOff x="4906420" y="3665885"/>
            <a:chExt cx="1274609" cy="368593"/>
          </a:xfrm>
        </p:grpSpPr>
        <p:sp>
          <p:nvSpPr>
            <p:cNvPr id="111" name="TextBox 1210"/>
            <p:cNvSpPr/>
            <p:nvPr/>
          </p:nvSpPr>
          <p:spPr>
            <a:xfrm>
              <a:off x="5324384" y="3720909"/>
              <a:ext cx="856645"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zh-CN" altLang="en-US" b="1" dirty="0">
                  <a:solidFill>
                    <a:srgbClr val="1B4367"/>
                  </a:solidFill>
                  <a:cs typeface="+mn-ea"/>
                  <a:sym typeface="+mn-lt"/>
                </a:rPr>
                <a:t>图像分割</a:t>
              </a:r>
              <a:endParaRPr lang="zh-CN" altLang="en-US" b="1" dirty="0">
                <a:solidFill>
                  <a:srgbClr val="1B4367"/>
                </a:solidFill>
                <a:cs typeface="+mn-ea"/>
                <a:sym typeface="+mn-lt"/>
              </a:endParaRPr>
            </a:p>
          </p:txBody>
        </p:sp>
        <p:grpSp>
          <p:nvGrpSpPr>
            <p:cNvPr id="113" name="组合 112"/>
            <p:cNvGrpSpPr/>
            <p:nvPr/>
          </p:nvGrpSpPr>
          <p:grpSpPr>
            <a:xfrm>
              <a:off x="4906420" y="3665885"/>
              <a:ext cx="448164" cy="368593"/>
              <a:chOff x="5630584" y="966369"/>
              <a:chExt cx="476097" cy="391567"/>
            </a:xfrm>
            <a:solidFill>
              <a:srgbClr val="1B4367"/>
            </a:solidFill>
          </p:grpSpPr>
          <p:sp>
            <p:nvSpPr>
              <p:cNvPr id="114" name="椭圆 113"/>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15"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02</a:t>
                </a:r>
                <a:endParaRPr lang="en-US" altLang="zh-CN" sz="1500" dirty="0">
                  <a:solidFill>
                    <a:schemeClr val="bg1"/>
                  </a:solidFill>
                  <a:cs typeface="+mn-ea"/>
                  <a:sym typeface="+mn-lt"/>
                </a:endParaRPr>
              </a:p>
            </p:txBody>
          </p:sp>
        </p:grpSp>
      </p:gr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rotWithShape="1">
          <a:blip r:embed="rId1"/>
          <a:srcRect l="2769" t="34442" r="52926" b="29052"/>
          <a:stretch>
            <a:fillRect/>
          </a:stretch>
        </p:blipFill>
        <p:spPr bwMode="auto">
          <a:xfrm>
            <a:off x="1478973" y="1386361"/>
            <a:ext cx="6177680" cy="2862601"/>
          </a:xfrm>
          <a:prstGeom prst="rect">
            <a:avLst/>
          </a:prstGeom>
          <a:ln>
            <a:noFill/>
          </a:ln>
        </p:spPr>
      </p:pic>
      <p:grpSp>
        <p:nvGrpSpPr>
          <p:cNvPr id="31" name="组合 30"/>
          <p:cNvGrpSpPr/>
          <p:nvPr/>
        </p:nvGrpSpPr>
        <p:grpSpPr>
          <a:xfrm>
            <a:off x="4657922" y="4350349"/>
            <a:ext cx="1274609" cy="368593"/>
            <a:chOff x="4906420" y="3665885"/>
            <a:chExt cx="1274609" cy="368593"/>
          </a:xfrm>
        </p:grpSpPr>
        <p:sp>
          <p:nvSpPr>
            <p:cNvPr id="32" name="TextBox 1210"/>
            <p:cNvSpPr/>
            <p:nvPr/>
          </p:nvSpPr>
          <p:spPr>
            <a:xfrm>
              <a:off x="5324384" y="3720909"/>
              <a:ext cx="856645"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zh-CN" altLang="en-US" b="1" dirty="0">
                  <a:solidFill>
                    <a:srgbClr val="1B4367"/>
                  </a:solidFill>
                  <a:cs typeface="+mn-ea"/>
                  <a:sym typeface="+mn-lt"/>
                </a:rPr>
                <a:t>特征提取</a:t>
              </a:r>
              <a:endParaRPr lang="zh-CN" altLang="en-US" b="1" dirty="0">
                <a:solidFill>
                  <a:srgbClr val="1B4367"/>
                </a:solidFill>
                <a:cs typeface="+mn-ea"/>
                <a:sym typeface="+mn-lt"/>
              </a:endParaRPr>
            </a:p>
          </p:txBody>
        </p:sp>
        <p:grpSp>
          <p:nvGrpSpPr>
            <p:cNvPr id="33" name="组合 32"/>
            <p:cNvGrpSpPr/>
            <p:nvPr/>
          </p:nvGrpSpPr>
          <p:grpSpPr>
            <a:xfrm>
              <a:off x="4906420" y="3665885"/>
              <a:ext cx="448164" cy="368593"/>
              <a:chOff x="5630584" y="966369"/>
              <a:chExt cx="476097" cy="391567"/>
            </a:xfrm>
            <a:solidFill>
              <a:srgbClr val="1B4367"/>
            </a:solidFill>
          </p:grpSpPr>
          <p:sp>
            <p:nvSpPr>
              <p:cNvPr id="34" name="椭圆 33"/>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35"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03</a:t>
                </a:r>
                <a:endParaRPr lang="en-US" altLang="zh-CN" sz="1500" dirty="0">
                  <a:solidFill>
                    <a:schemeClr val="bg1"/>
                  </a:solidFill>
                  <a:cs typeface="+mn-ea"/>
                  <a:sym typeface="+mn-lt"/>
                </a:endParaRPr>
              </a:p>
            </p:txBody>
          </p:sp>
        </p:grpSp>
      </p:grpSp>
      <p:grpSp>
        <p:nvGrpSpPr>
          <p:cNvPr id="36" name="组合 35"/>
          <p:cNvGrpSpPr/>
          <p:nvPr/>
        </p:nvGrpSpPr>
        <p:grpSpPr>
          <a:xfrm>
            <a:off x="5896140" y="4350349"/>
            <a:ext cx="1274609" cy="368593"/>
            <a:chOff x="4906420" y="3665885"/>
            <a:chExt cx="1274609" cy="368593"/>
          </a:xfrm>
        </p:grpSpPr>
        <p:sp>
          <p:nvSpPr>
            <p:cNvPr id="37" name="TextBox 1210"/>
            <p:cNvSpPr/>
            <p:nvPr/>
          </p:nvSpPr>
          <p:spPr>
            <a:xfrm>
              <a:off x="5324384" y="3720909"/>
              <a:ext cx="856645"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zh-CN" altLang="en-US" b="1" dirty="0">
                  <a:solidFill>
                    <a:srgbClr val="1B4367"/>
                  </a:solidFill>
                  <a:cs typeface="+mn-ea"/>
                  <a:sym typeface="+mn-lt"/>
                </a:rPr>
                <a:t>特征选择</a:t>
              </a:r>
              <a:endParaRPr lang="zh-CN" altLang="en-US" b="1" dirty="0">
                <a:solidFill>
                  <a:srgbClr val="1B4367"/>
                </a:solidFill>
                <a:cs typeface="+mn-ea"/>
                <a:sym typeface="+mn-lt"/>
              </a:endParaRPr>
            </a:p>
          </p:txBody>
        </p:sp>
        <p:grpSp>
          <p:nvGrpSpPr>
            <p:cNvPr id="38" name="组合 37"/>
            <p:cNvGrpSpPr/>
            <p:nvPr/>
          </p:nvGrpSpPr>
          <p:grpSpPr>
            <a:xfrm>
              <a:off x="4906420" y="3665885"/>
              <a:ext cx="448164" cy="368593"/>
              <a:chOff x="5630584" y="966369"/>
              <a:chExt cx="476097" cy="391567"/>
            </a:xfrm>
            <a:solidFill>
              <a:srgbClr val="1B4367"/>
            </a:solidFill>
          </p:grpSpPr>
          <p:sp>
            <p:nvSpPr>
              <p:cNvPr id="39" name="椭圆 38"/>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40"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04</a:t>
                </a:r>
                <a:endParaRPr lang="en-US" altLang="zh-CN" sz="1500" dirty="0">
                  <a:solidFill>
                    <a:schemeClr val="bg1"/>
                  </a:solidFill>
                  <a:cs typeface="+mn-ea"/>
                  <a:sym typeface="+mn-lt"/>
                </a:endParaRPr>
              </a:p>
            </p:txBody>
          </p:sp>
        </p:grpSp>
      </p:grpSp>
      <p:grpSp>
        <p:nvGrpSpPr>
          <p:cNvPr id="41" name="组合 40"/>
          <p:cNvGrpSpPr/>
          <p:nvPr/>
        </p:nvGrpSpPr>
        <p:grpSpPr>
          <a:xfrm>
            <a:off x="7130394" y="4353735"/>
            <a:ext cx="1813218" cy="368593"/>
            <a:chOff x="4906420" y="3665885"/>
            <a:chExt cx="1813218" cy="368593"/>
          </a:xfrm>
        </p:grpSpPr>
        <p:sp>
          <p:nvSpPr>
            <p:cNvPr id="42" name="TextBox 1210"/>
            <p:cNvSpPr/>
            <p:nvPr/>
          </p:nvSpPr>
          <p:spPr>
            <a:xfrm>
              <a:off x="5324384" y="3720909"/>
              <a:ext cx="1395254"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zh-CN" altLang="en-US" b="1" dirty="0">
                  <a:solidFill>
                    <a:srgbClr val="1B4367"/>
                  </a:solidFill>
                  <a:cs typeface="+mn-ea"/>
                  <a:sym typeface="+mn-lt"/>
                </a:rPr>
                <a:t>分析与模型建立</a:t>
              </a:r>
              <a:endParaRPr lang="zh-CN" altLang="en-US" b="1" dirty="0">
                <a:solidFill>
                  <a:srgbClr val="1B4367"/>
                </a:solidFill>
                <a:cs typeface="+mn-ea"/>
                <a:sym typeface="+mn-lt"/>
              </a:endParaRPr>
            </a:p>
          </p:txBody>
        </p:sp>
        <p:grpSp>
          <p:nvGrpSpPr>
            <p:cNvPr id="43" name="组合 42"/>
            <p:cNvGrpSpPr/>
            <p:nvPr/>
          </p:nvGrpSpPr>
          <p:grpSpPr>
            <a:xfrm>
              <a:off x="4906420" y="3665885"/>
              <a:ext cx="448164" cy="368593"/>
              <a:chOff x="5630584" y="966369"/>
              <a:chExt cx="476097" cy="391567"/>
            </a:xfrm>
            <a:solidFill>
              <a:srgbClr val="1B4367"/>
            </a:solidFill>
          </p:grpSpPr>
          <p:sp>
            <p:nvSpPr>
              <p:cNvPr id="44" name="椭圆 43"/>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45"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05</a:t>
                </a:r>
                <a:endParaRPr lang="en-US" altLang="zh-CN" sz="1500" dirty="0">
                  <a:solidFill>
                    <a:schemeClr val="bg1"/>
                  </a:solidFill>
                  <a:cs typeface="+mn-ea"/>
                  <a:sym typeface="+mn-lt"/>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应用领域</a:t>
            </a:r>
            <a:endParaRPr lang="zh-CN" altLang="en-US" sz="1700" b="1" dirty="0">
              <a:solidFill>
                <a:srgbClr val="1B4367"/>
              </a:solidFill>
              <a:cs typeface="+mn-ea"/>
              <a:sym typeface="+mn-lt"/>
            </a:endParaRPr>
          </a:p>
        </p:txBody>
      </p:sp>
      <p:grpSp>
        <p:nvGrpSpPr>
          <p:cNvPr id="2" name="组合 1"/>
          <p:cNvGrpSpPr/>
          <p:nvPr/>
        </p:nvGrpSpPr>
        <p:grpSpPr>
          <a:xfrm>
            <a:off x="628650" y="755015"/>
            <a:ext cx="1993224" cy="1882095"/>
            <a:chOff x="774478" y="2865367"/>
            <a:chExt cx="1849279" cy="1398932"/>
          </a:xfrm>
        </p:grpSpPr>
        <p:sp>
          <p:nvSpPr>
            <p:cNvPr id="12" name="矩形 11"/>
            <p:cNvSpPr/>
            <p:nvPr/>
          </p:nvSpPr>
          <p:spPr>
            <a:xfrm>
              <a:off x="774478" y="2865367"/>
              <a:ext cx="1742599" cy="281464"/>
            </a:xfrm>
            <a:prstGeom prst="rect">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胸部影像</a:t>
              </a:r>
              <a:endParaRPr lang="zh-CN" altLang="en-US" b="1" dirty="0">
                <a:solidFill>
                  <a:schemeClr val="bg1"/>
                </a:solidFill>
                <a:cs typeface="+mn-ea"/>
                <a:sym typeface="+mn-lt"/>
              </a:endParaRPr>
            </a:p>
          </p:txBody>
        </p:sp>
        <p:sp>
          <p:nvSpPr>
            <p:cNvPr id="28" name="文本框 8"/>
            <p:cNvSpPr txBox="1"/>
            <p:nvPr/>
          </p:nvSpPr>
          <p:spPr>
            <a:xfrm>
              <a:off x="774478" y="3220508"/>
              <a:ext cx="1849279" cy="104379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肺结节筛查</a:t>
              </a: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肺气肿分析</a:t>
              </a: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新冠肺炎分析</a:t>
              </a: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肺部纤维化分析等</a:t>
              </a:r>
              <a:endParaRPr lang="en-US" altLang="zh-CN" sz="1200" b="1" dirty="0">
                <a:solidFill>
                  <a:schemeClr val="tx1">
                    <a:lumMod val="75000"/>
                    <a:lumOff val="25000"/>
                  </a:schemeClr>
                </a:solidFill>
                <a:latin typeface="+mn-ea"/>
                <a:cs typeface="+mn-ea"/>
                <a:sym typeface="+mn-lt"/>
              </a:endParaRPr>
            </a:p>
          </p:txBody>
        </p:sp>
      </p:gr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1"/>
          <a:srcRect l="5900" t="47517" r="52804" b="20591"/>
          <a:stretch>
            <a:fillRect/>
          </a:stretch>
        </p:blipFill>
        <p:spPr bwMode="auto">
          <a:xfrm>
            <a:off x="3305174" y="636278"/>
            <a:ext cx="4838065" cy="2101850"/>
          </a:xfrm>
          <a:prstGeom prst="rect">
            <a:avLst/>
          </a:prstGeom>
          <a:ln>
            <a:noFill/>
          </a:ln>
        </p:spPr>
      </p:pic>
      <p:grpSp>
        <p:nvGrpSpPr>
          <p:cNvPr id="18" name="组合 17"/>
          <p:cNvGrpSpPr/>
          <p:nvPr/>
        </p:nvGrpSpPr>
        <p:grpSpPr>
          <a:xfrm>
            <a:off x="628650" y="2917712"/>
            <a:ext cx="2342447" cy="2072929"/>
            <a:chOff x="774478" y="2865367"/>
            <a:chExt cx="2173282" cy="1540776"/>
          </a:xfrm>
        </p:grpSpPr>
        <p:sp>
          <p:nvSpPr>
            <p:cNvPr id="19" name="矩形 18"/>
            <p:cNvSpPr/>
            <p:nvPr/>
          </p:nvSpPr>
          <p:spPr>
            <a:xfrm>
              <a:off x="774478" y="2865367"/>
              <a:ext cx="1742599" cy="281464"/>
            </a:xfrm>
            <a:prstGeom prst="rect">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骨科疾病</a:t>
              </a:r>
              <a:endParaRPr lang="zh-CN" altLang="en-US" b="1" dirty="0">
                <a:solidFill>
                  <a:schemeClr val="bg1"/>
                </a:solidFill>
                <a:cs typeface="+mn-ea"/>
                <a:sym typeface="+mn-lt"/>
              </a:endParaRPr>
            </a:p>
          </p:txBody>
        </p:sp>
        <p:sp>
          <p:nvSpPr>
            <p:cNvPr id="20" name="文本框 8"/>
            <p:cNvSpPr txBox="1"/>
            <p:nvPr/>
          </p:nvSpPr>
          <p:spPr>
            <a:xfrm>
              <a:off x="774478" y="3219373"/>
              <a:ext cx="2173282" cy="118677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骨折、脊柱退变、肋骨形变、关节畸形等定性判断</a:t>
              </a: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骨龄预测</a:t>
              </a: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辅助骨科手术规划</a:t>
              </a: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辅助骨密度筛查</a:t>
              </a:r>
              <a:endParaRPr lang="en-US" altLang="zh-CN" sz="1200" b="1" dirty="0">
                <a:solidFill>
                  <a:schemeClr val="tx1">
                    <a:lumMod val="75000"/>
                    <a:lumOff val="25000"/>
                  </a:schemeClr>
                </a:solidFill>
                <a:latin typeface="+mn-ea"/>
                <a:cs typeface="+mn-ea"/>
                <a:sym typeface="+mn-lt"/>
              </a:endParaRPr>
            </a:p>
          </p:txBody>
        </p:sp>
      </p:grpSp>
      <p:pic>
        <p:nvPicPr>
          <p:cNvPr id="21" name="图片 20"/>
          <p:cNvPicPr>
            <a:picLocks noChangeAspect="1"/>
          </p:cNvPicPr>
          <p:nvPr/>
        </p:nvPicPr>
        <p:blipFill rotWithShape="1">
          <a:blip r:embed="rId2"/>
          <a:srcRect l="22995" t="28467" r="52926" b="36858"/>
          <a:stretch>
            <a:fillRect/>
          </a:stretch>
        </p:blipFill>
        <p:spPr bwMode="auto">
          <a:xfrm>
            <a:off x="4346502" y="2838238"/>
            <a:ext cx="2755408" cy="2231689"/>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应用领域</a:t>
            </a:r>
            <a:endParaRPr lang="zh-CN" altLang="en-US" sz="1700" b="1" dirty="0">
              <a:solidFill>
                <a:srgbClr val="1B4367"/>
              </a:solidFill>
              <a:cs typeface="+mn-ea"/>
              <a:sym typeface="+mn-lt"/>
            </a:endParaRPr>
          </a:p>
        </p:txBody>
      </p:sp>
      <p:grpSp>
        <p:nvGrpSpPr>
          <p:cNvPr id="2" name="组合 1"/>
          <p:cNvGrpSpPr/>
          <p:nvPr/>
        </p:nvGrpSpPr>
        <p:grpSpPr>
          <a:xfrm>
            <a:off x="628649" y="872361"/>
            <a:ext cx="1993224" cy="1596499"/>
            <a:chOff x="774478" y="2865367"/>
            <a:chExt cx="1849279" cy="1186653"/>
          </a:xfrm>
        </p:grpSpPr>
        <p:sp>
          <p:nvSpPr>
            <p:cNvPr id="12" name="矩形 11"/>
            <p:cNvSpPr/>
            <p:nvPr/>
          </p:nvSpPr>
          <p:spPr>
            <a:xfrm>
              <a:off x="774478" y="2865367"/>
              <a:ext cx="1742599" cy="281464"/>
            </a:xfrm>
            <a:prstGeom prst="rect">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神经系统疾病</a:t>
              </a:r>
              <a:endParaRPr lang="zh-CN" altLang="en-US" b="1" dirty="0">
                <a:solidFill>
                  <a:schemeClr val="bg1"/>
                </a:solidFill>
                <a:cs typeface="+mn-ea"/>
                <a:sym typeface="+mn-lt"/>
              </a:endParaRPr>
            </a:p>
          </p:txBody>
        </p:sp>
        <p:sp>
          <p:nvSpPr>
            <p:cNvPr id="28" name="文本框 8"/>
            <p:cNvSpPr txBox="1"/>
            <p:nvPr/>
          </p:nvSpPr>
          <p:spPr>
            <a:xfrm>
              <a:off x="774478" y="3294186"/>
              <a:ext cx="1849279" cy="75783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脑区分割与定位</a:t>
              </a: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退行性疾病的量化分析</a:t>
              </a: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颅脑肿瘤定性判断与分类</a:t>
              </a:r>
              <a:endParaRPr lang="en-US" altLang="zh-CN" sz="1200" b="1" dirty="0">
                <a:solidFill>
                  <a:schemeClr val="tx1">
                    <a:lumMod val="75000"/>
                    <a:lumOff val="25000"/>
                  </a:schemeClr>
                </a:solidFill>
                <a:latin typeface="+mn-ea"/>
                <a:cs typeface="+mn-ea"/>
                <a:sym typeface="+mn-lt"/>
              </a:endParaRPr>
            </a:p>
          </p:txBody>
        </p:sp>
      </p:grpSp>
      <p:cxnSp>
        <p:nvCxnSpPr>
          <p:cNvPr id="15" name="直接连接符 1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628649" y="2963634"/>
            <a:ext cx="3106738" cy="1404138"/>
            <a:chOff x="774477" y="2865367"/>
            <a:chExt cx="2882378" cy="1043674"/>
          </a:xfrm>
        </p:grpSpPr>
        <p:sp>
          <p:nvSpPr>
            <p:cNvPr id="19" name="矩形 18"/>
            <p:cNvSpPr/>
            <p:nvPr/>
          </p:nvSpPr>
          <p:spPr>
            <a:xfrm>
              <a:off x="774478" y="2865367"/>
              <a:ext cx="1742599" cy="281464"/>
            </a:xfrm>
            <a:prstGeom prst="rect">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心血管疾病</a:t>
              </a:r>
              <a:endParaRPr lang="zh-CN" altLang="en-US" b="1" dirty="0">
                <a:solidFill>
                  <a:schemeClr val="bg1"/>
                </a:solidFill>
                <a:cs typeface="+mn-ea"/>
                <a:sym typeface="+mn-lt"/>
              </a:endParaRPr>
            </a:p>
          </p:txBody>
        </p:sp>
        <p:sp>
          <p:nvSpPr>
            <p:cNvPr id="20" name="文本框 8"/>
            <p:cNvSpPr txBox="1"/>
            <p:nvPr/>
          </p:nvSpPr>
          <p:spPr>
            <a:xfrm>
              <a:off x="774477" y="3294186"/>
              <a:ext cx="2882378" cy="61485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心肌灌注、心功能、斑块性质、冠状动脉狭窄和心肌活动等量化分析</a:t>
              </a: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endParaRPr lang="en-US" altLang="zh-CN" sz="1200" b="1" dirty="0">
                <a:solidFill>
                  <a:schemeClr val="tx1">
                    <a:lumMod val="75000"/>
                    <a:lumOff val="25000"/>
                  </a:schemeClr>
                </a:solidFill>
                <a:latin typeface="+mn-ea"/>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latin typeface="+mn-ea"/>
                  <a:cs typeface="+mn-ea"/>
                  <a:sym typeface="+mn-lt"/>
                </a:rPr>
                <a:t>脏器结构、三维重建等</a:t>
              </a:r>
              <a:endParaRPr lang="en-US" altLang="zh-CN" sz="1200" b="1" dirty="0">
                <a:solidFill>
                  <a:schemeClr val="tx1">
                    <a:lumMod val="75000"/>
                    <a:lumOff val="25000"/>
                  </a:schemeClr>
                </a:solidFill>
                <a:latin typeface="+mn-ea"/>
                <a:cs typeface="+mn-ea"/>
                <a:sym typeface="+mn-lt"/>
              </a:endParaRPr>
            </a:p>
          </p:txBody>
        </p:sp>
      </p:grpSp>
      <p:pic>
        <p:nvPicPr>
          <p:cNvPr id="13" name="图片 12"/>
          <p:cNvPicPr>
            <a:picLocks noChangeAspect="1"/>
          </p:cNvPicPr>
          <p:nvPr/>
        </p:nvPicPr>
        <p:blipFill rotWithShape="1">
          <a:blip r:embed="rId1"/>
          <a:srcRect l="22875" t="41952" r="52444" b="30223"/>
          <a:stretch>
            <a:fillRect/>
          </a:stretch>
        </p:blipFill>
        <p:spPr bwMode="auto">
          <a:xfrm>
            <a:off x="4242594" y="640645"/>
            <a:ext cx="3186907" cy="2020582"/>
          </a:xfrm>
          <a:prstGeom prst="rect">
            <a:avLst/>
          </a:prstGeom>
          <a:ln>
            <a:noFill/>
          </a:ln>
        </p:spPr>
      </p:pic>
      <p:pic>
        <p:nvPicPr>
          <p:cNvPr id="14" name="图片 13"/>
          <p:cNvPicPr>
            <a:picLocks noChangeAspect="1"/>
          </p:cNvPicPr>
          <p:nvPr/>
        </p:nvPicPr>
        <p:blipFill rotWithShape="1">
          <a:blip r:embed="rId2"/>
          <a:srcRect l="6914" t="56362" r="77380" b="15526"/>
          <a:stretch>
            <a:fillRect/>
          </a:stretch>
        </p:blipFill>
        <p:spPr bwMode="auto">
          <a:xfrm>
            <a:off x="4896927" y="2885052"/>
            <a:ext cx="1878240" cy="1890987"/>
          </a:xfrm>
          <a:prstGeom prst="rect">
            <a:avLst/>
          </a:prstGeom>
          <a:ln>
            <a:noFill/>
          </a:ln>
        </p:spPr>
      </p:pic>
      <p:sp>
        <p:nvSpPr>
          <p:cNvPr id="3" name="文本框 2"/>
          <p:cNvSpPr txBox="1"/>
          <p:nvPr/>
        </p:nvSpPr>
        <p:spPr>
          <a:xfrm>
            <a:off x="5385990" y="4776039"/>
            <a:ext cx="900113" cy="246221"/>
          </a:xfrm>
          <a:prstGeom prst="rect">
            <a:avLst/>
          </a:prstGeom>
          <a:noFill/>
        </p:spPr>
        <p:txBody>
          <a:bodyPr wrap="square" rtlCol="0">
            <a:spAutoFit/>
          </a:bodyPr>
          <a:lstStyle/>
          <a:p>
            <a:r>
              <a:rPr lang="zh-CN" altLang="en-US" sz="1000" b="1" dirty="0"/>
              <a:t>左心室分段</a:t>
            </a:r>
            <a:endParaRPr lang="zh-CN" altLang="en-US" sz="1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应用领域</a:t>
            </a:r>
            <a:r>
              <a:rPr lang="en-US" altLang="zh-CN" sz="1200" b="1" dirty="0">
                <a:solidFill>
                  <a:srgbClr val="1B4367"/>
                </a:solidFill>
                <a:cs typeface="+mn-ea"/>
                <a:sym typeface="+mn-lt"/>
              </a:rPr>
              <a:t>【</a:t>
            </a:r>
            <a:r>
              <a:rPr lang="zh-CN" altLang="en-US" sz="1200" b="1" dirty="0">
                <a:solidFill>
                  <a:srgbClr val="1B4367"/>
                </a:solidFill>
                <a:cs typeface="+mn-ea"/>
                <a:sym typeface="+mn-lt"/>
              </a:rPr>
              <a:t>肿瘤</a:t>
            </a:r>
            <a:r>
              <a:rPr lang="en-US" altLang="zh-CN" sz="1200" b="1" dirty="0">
                <a:solidFill>
                  <a:srgbClr val="1B4367"/>
                </a:solidFill>
                <a:cs typeface="+mn-ea"/>
                <a:sym typeface="+mn-lt"/>
              </a:rPr>
              <a:t>】</a:t>
            </a:r>
            <a:endParaRPr lang="zh-CN" altLang="en-US" sz="1200" b="1" dirty="0">
              <a:solidFill>
                <a:srgbClr val="1B4367"/>
              </a:solidFill>
              <a:cs typeface="+mn-ea"/>
              <a:sym typeface="+mn-lt"/>
            </a:endParaRPr>
          </a:p>
        </p:txBody>
      </p:sp>
      <p:grpSp>
        <p:nvGrpSpPr>
          <p:cNvPr id="7" name="组合 6"/>
          <p:cNvGrpSpPr/>
          <p:nvPr/>
        </p:nvGrpSpPr>
        <p:grpSpPr>
          <a:xfrm>
            <a:off x="661109" y="2461699"/>
            <a:ext cx="3103732" cy="1337504"/>
            <a:chOff x="1249193" y="1188959"/>
            <a:chExt cx="3103732" cy="1337504"/>
          </a:xfrm>
        </p:grpSpPr>
        <p:grpSp>
          <p:nvGrpSpPr>
            <p:cNvPr id="5" name="组合 4"/>
            <p:cNvGrpSpPr/>
            <p:nvPr/>
          </p:nvGrpSpPr>
          <p:grpSpPr>
            <a:xfrm>
              <a:off x="1906915" y="1188959"/>
              <a:ext cx="2446010" cy="1337504"/>
              <a:chOff x="1906915" y="1188959"/>
              <a:chExt cx="2446010" cy="1337504"/>
            </a:xfrm>
          </p:grpSpPr>
          <p:sp>
            <p:nvSpPr>
              <p:cNvPr id="88" name="Text Placeholder 2"/>
              <p:cNvSpPr txBox="1"/>
              <p:nvPr/>
            </p:nvSpPr>
            <p:spPr>
              <a:xfrm>
                <a:off x="1906916" y="1188959"/>
                <a:ext cx="1995488"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7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704020202020204"/>
                  <a:buChar char="–"/>
                  <a:defRPr sz="2800"/>
                </a:lvl2pPr>
                <a:lvl3pPr marL="1143000" indent="-228600" defTabSz="457200">
                  <a:spcBef>
                    <a:spcPct val="20000"/>
                  </a:spcBef>
                  <a:buFont typeface="Arial" panose="020B0704020202020204"/>
                  <a:buChar char="•"/>
                  <a:defRPr sz="2400"/>
                </a:lvl3pPr>
                <a:lvl4pPr marL="1600200" indent="-228600" defTabSz="457200">
                  <a:spcBef>
                    <a:spcPct val="20000"/>
                  </a:spcBef>
                  <a:buFont typeface="Arial" panose="020B0704020202020204"/>
                  <a:buChar char="–"/>
                  <a:defRPr sz="2000"/>
                </a:lvl4pPr>
                <a:lvl5pPr marL="2057400" indent="-228600" defTabSz="457200">
                  <a:spcBef>
                    <a:spcPct val="20000"/>
                  </a:spcBef>
                  <a:buFont typeface="Arial" panose="020B0704020202020204"/>
                  <a:buChar char="»"/>
                  <a:defRPr sz="2000"/>
                </a:lvl5pPr>
                <a:lvl6pPr marL="2514600" indent="-228600" defTabSz="457200">
                  <a:spcBef>
                    <a:spcPct val="20000"/>
                  </a:spcBef>
                  <a:buFont typeface="Arial" panose="020B0704020202020204"/>
                  <a:buChar char="•"/>
                  <a:defRPr sz="2000"/>
                </a:lvl6pPr>
                <a:lvl7pPr marL="2971800" indent="-228600" defTabSz="457200">
                  <a:spcBef>
                    <a:spcPct val="20000"/>
                  </a:spcBef>
                  <a:buFont typeface="Arial" panose="020B0704020202020204"/>
                  <a:buChar char="•"/>
                  <a:defRPr sz="2000"/>
                </a:lvl7pPr>
                <a:lvl8pPr marL="3429000" indent="-228600" defTabSz="457200">
                  <a:spcBef>
                    <a:spcPct val="20000"/>
                  </a:spcBef>
                  <a:buFont typeface="Arial" panose="020B0704020202020204"/>
                  <a:buChar char="•"/>
                  <a:defRPr sz="2000"/>
                </a:lvl8pPr>
                <a:lvl9pPr marL="3886200" indent="-228600" defTabSz="457200">
                  <a:spcBef>
                    <a:spcPct val="20000"/>
                  </a:spcBef>
                  <a:buFont typeface="Arial" panose="020B0704020202020204"/>
                  <a:buChar char="•"/>
                  <a:defRPr sz="2000"/>
                </a:lvl9pPr>
              </a:lstStyle>
              <a:p>
                <a:r>
                  <a:rPr lang="zh-CN" altLang="en-US" sz="1600" b="1" dirty="0">
                    <a:solidFill>
                      <a:srgbClr val="1B4367"/>
                    </a:solidFill>
                    <a:latin typeface="+mn-lt"/>
                    <a:ea typeface="+mn-ea"/>
                    <a:cs typeface="+mn-ea"/>
                    <a:sym typeface="+mn-lt"/>
                  </a:rPr>
                  <a:t>肿瘤相关基因型</a:t>
                </a:r>
                <a:endParaRPr lang="zh-CN" altLang="en-US" sz="1600" b="1" dirty="0">
                  <a:solidFill>
                    <a:srgbClr val="1B4367"/>
                  </a:solidFill>
                  <a:latin typeface="+mn-lt"/>
                  <a:ea typeface="+mn-ea"/>
                  <a:cs typeface="+mn-ea"/>
                  <a:sym typeface="+mn-lt"/>
                </a:endParaRPr>
              </a:p>
            </p:txBody>
          </p:sp>
          <p:sp>
            <p:nvSpPr>
              <p:cNvPr id="89" name="Text Placeholder 8"/>
              <p:cNvSpPr txBox="1"/>
              <p:nvPr/>
            </p:nvSpPr>
            <p:spPr>
              <a:xfrm>
                <a:off x="1906915" y="1619683"/>
                <a:ext cx="2446010" cy="906780"/>
              </a:xfrm>
              <a:prstGeom prst="rect">
                <a:avLst/>
              </a:prstGeom>
            </p:spPr>
            <p:txBody>
              <a:bodyPr vert="horz" lIns="68580" tIns="34290" rIns="68580" bIns="34290"/>
              <a:lstStyle>
                <a:defPPr>
                  <a:defRPr lang="zh-CN"/>
                </a:defPPr>
                <a:lvl1pPr indent="0" defTabSz="457200">
                  <a:spcBef>
                    <a:spcPct val="20000"/>
                  </a:spcBef>
                  <a:buFont typeface="Arial" panose="020B07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704020202020204"/>
                  <a:buChar char="–"/>
                  <a:defRPr sz="2800"/>
                </a:lvl2pPr>
                <a:lvl3pPr marL="1143000" indent="-228600" defTabSz="457200">
                  <a:spcBef>
                    <a:spcPct val="20000"/>
                  </a:spcBef>
                  <a:buFont typeface="Arial" panose="020B0704020202020204"/>
                  <a:buChar char="•"/>
                  <a:defRPr sz="2400"/>
                </a:lvl3pPr>
                <a:lvl4pPr marL="1600200" indent="-228600" defTabSz="457200">
                  <a:spcBef>
                    <a:spcPct val="20000"/>
                  </a:spcBef>
                  <a:buFont typeface="Arial" panose="020B0704020202020204"/>
                  <a:buChar char="–"/>
                  <a:defRPr sz="2000"/>
                </a:lvl4pPr>
                <a:lvl5pPr marL="2057400" indent="-228600" defTabSz="457200">
                  <a:spcBef>
                    <a:spcPct val="20000"/>
                  </a:spcBef>
                  <a:buFont typeface="Arial" panose="020B0704020202020204"/>
                  <a:buChar char="»"/>
                  <a:defRPr sz="2000"/>
                </a:lvl5pPr>
                <a:lvl6pPr marL="2514600" indent="-228600" defTabSz="457200">
                  <a:spcBef>
                    <a:spcPct val="20000"/>
                  </a:spcBef>
                  <a:buFont typeface="Arial" panose="020B0704020202020204"/>
                  <a:buChar char="•"/>
                  <a:defRPr sz="2000"/>
                </a:lvl6pPr>
                <a:lvl7pPr marL="2971800" indent="-228600" defTabSz="457200">
                  <a:spcBef>
                    <a:spcPct val="20000"/>
                  </a:spcBef>
                  <a:buFont typeface="Arial" panose="020B0704020202020204"/>
                  <a:buChar char="•"/>
                  <a:defRPr sz="2000"/>
                </a:lvl7pPr>
                <a:lvl8pPr marL="3429000" indent="-228600" defTabSz="457200">
                  <a:spcBef>
                    <a:spcPct val="20000"/>
                  </a:spcBef>
                  <a:buFont typeface="Arial" panose="020B0704020202020204"/>
                  <a:buChar char="•"/>
                  <a:defRPr sz="2000"/>
                </a:lvl8pPr>
                <a:lvl9pPr marL="3886200" indent="-228600" defTabSz="457200">
                  <a:spcBef>
                    <a:spcPct val="20000"/>
                  </a:spcBef>
                  <a:buFont typeface="Arial" panose="020B0704020202020204"/>
                  <a:buChar char="•"/>
                  <a:defRPr sz="2000"/>
                </a:lvl9pPr>
              </a:lstStyle>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cs typeface="+mn-ea"/>
                    <a:sym typeface="+mn-lt"/>
                  </a:rPr>
                  <a:t>宏观影像上肿瘤特征的差异与微观基因或蛋白质的改变密切相关；</a:t>
                </a:r>
                <a:endParaRPr lang="zh-CN" altLang="en-US" sz="1000" dirty="0">
                  <a:solidFill>
                    <a:schemeClr val="tx1">
                      <a:lumMod val="75000"/>
                      <a:lumOff val="25000"/>
                    </a:schemeClr>
                  </a:solidFill>
                  <a:cs typeface="+mn-ea"/>
                  <a:sym typeface="+mn-lt"/>
                </a:endParaRPr>
              </a:p>
            </p:txBody>
          </p:sp>
        </p:grpSp>
        <p:grpSp>
          <p:nvGrpSpPr>
            <p:cNvPr id="18" name="组合 17"/>
            <p:cNvGrpSpPr/>
            <p:nvPr/>
          </p:nvGrpSpPr>
          <p:grpSpPr>
            <a:xfrm>
              <a:off x="1249193" y="1314056"/>
              <a:ext cx="602227" cy="602227"/>
              <a:chOff x="1201568" y="1323581"/>
              <a:chExt cx="602227" cy="602227"/>
            </a:xfrm>
            <a:solidFill>
              <a:schemeClr val="bg1"/>
            </a:solidFill>
          </p:grpSpPr>
          <p:sp>
            <p:nvSpPr>
              <p:cNvPr id="15" name="泪滴形 14"/>
              <p:cNvSpPr/>
              <p:nvPr/>
            </p:nvSpPr>
            <p:spPr>
              <a:xfrm>
                <a:off x="1201568" y="1323581"/>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370273" y="1442634"/>
                <a:ext cx="264816" cy="364121"/>
                <a:chOff x="6766243" y="2767965"/>
                <a:chExt cx="139700" cy="192088"/>
              </a:xfrm>
              <a:grpFill/>
            </p:grpSpPr>
            <p:sp>
              <p:nvSpPr>
                <p:cNvPr id="31762" name="Rectangle 27"/>
                <p:cNvSpPr/>
                <p:nvPr/>
              </p:nvSpPr>
              <p:spPr>
                <a:xfrm>
                  <a:off x="6766243" y="2807653"/>
                  <a:ext cx="22225" cy="152400"/>
                </a:xfrm>
                <a:prstGeom prst="rect">
                  <a:avLst/>
                </a:prstGeom>
                <a:grpFill/>
                <a:ln w="9525">
                  <a:noFill/>
                  <a:miter/>
                </a:ln>
              </p:spPr>
              <p:txBody>
                <a:bodyPr/>
                <a:lstStyle/>
                <a:p>
                  <a:pPr lvl="0" eaLnBrk="1" hangingPunct="1"/>
                  <a:endParaRPr lang="zh-CN" altLang="en-US" dirty="0">
                    <a:cs typeface="+mn-ea"/>
                    <a:sym typeface="+mn-lt"/>
                  </a:endParaRPr>
                </a:p>
              </p:txBody>
            </p:sp>
            <p:sp>
              <p:nvSpPr>
                <p:cNvPr id="31763" name="Rectangle 28"/>
                <p:cNvSpPr/>
                <p:nvPr/>
              </p:nvSpPr>
              <p:spPr>
                <a:xfrm>
                  <a:off x="6807518" y="2783840"/>
                  <a:ext cx="20637" cy="176213"/>
                </a:xfrm>
                <a:prstGeom prst="rect">
                  <a:avLst/>
                </a:prstGeom>
                <a:grpFill/>
                <a:ln w="9525">
                  <a:noFill/>
                  <a:miter/>
                </a:ln>
              </p:spPr>
              <p:txBody>
                <a:bodyPr/>
                <a:lstStyle/>
                <a:p>
                  <a:pPr lvl="0" eaLnBrk="1" hangingPunct="1"/>
                  <a:endParaRPr lang="zh-CN" altLang="en-US" dirty="0">
                    <a:cs typeface="+mn-ea"/>
                    <a:sym typeface="+mn-lt"/>
                  </a:endParaRPr>
                </a:p>
              </p:txBody>
            </p:sp>
            <p:sp>
              <p:nvSpPr>
                <p:cNvPr id="31764" name="Rectangle 29"/>
                <p:cNvSpPr/>
                <p:nvPr/>
              </p:nvSpPr>
              <p:spPr>
                <a:xfrm>
                  <a:off x="6844030" y="2767965"/>
                  <a:ext cx="22225" cy="192088"/>
                </a:xfrm>
                <a:prstGeom prst="rect">
                  <a:avLst/>
                </a:prstGeom>
                <a:grpFill/>
                <a:ln w="9525">
                  <a:noFill/>
                  <a:miter/>
                </a:ln>
              </p:spPr>
              <p:txBody>
                <a:bodyPr/>
                <a:lstStyle/>
                <a:p>
                  <a:pPr lvl="0" eaLnBrk="1" hangingPunct="1"/>
                  <a:endParaRPr lang="zh-CN" altLang="en-US" dirty="0">
                    <a:cs typeface="+mn-ea"/>
                    <a:sym typeface="+mn-lt"/>
                  </a:endParaRPr>
                </a:p>
              </p:txBody>
            </p:sp>
            <p:sp>
              <p:nvSpPr>
                <p:cNvPr id="31765" name="Rectangle 30"/>
                <p:cNvSpPr/>
                <p:nvPr/>
              </p:nvSpPr>
              <p:spPr>
                <a:xfrm>
                  <a:off x="6882130" y="2866390"/>
                  <a:ext cx="23813" cy="93663"/>
                </a:xfrm>
                <a:prstGeom prst="rect">
                  <a:avLst/>
                </a:prstGeom>
                <a:grpFill/>
                <a:ln w="9525">
                  <a:noFill/>
                  <a:miter/>
                </a:ln>
              </p:spPr>
              <p:txBody>
                <a:bodyPr/>
                <a:lstStyle/>
                <a:p>
                  <a:pPr lvl="0" eaLnBrk="1" hangingPunct="1"/>
                  <a:endParaRPr lang="zh-CN" altLang="en-US" dirty="0">
                    <a:cs typeface="+mn-ea"/>
                    <a:sym typeface="+mn-lt"/>
                  </a:endParaRPr>
                </a:p>
              </p:txBody>
            </p:sp>
          </p:grpSp>
        </p:grpSp>
      </p:grpSp>
      <p:grpSp>
        <p:nvGrpSpPr>
          <p:cNvPr id="8" name="组合 7"/>
          <p:cNvGrpSpPr/>
          <p:nvPr/>
        </p:nvGrpSpPr>
        <p:grpSpPr>
          <a:xfrm>
            <a:off x="661109" y="3805395"/>
            <a:ext cx="3373092" cy="1326698"/>
            <a:chOff x="1249193" y="2850357"/>
            <a:chExt cx="3373092" cy="1326698"/>
          </a:xfrm>
        </p:grpSpPr>
        <p:sp>
          <p:nvSpPr>
            <p:cNvPr id="2" name="Text Placeholder 2"/>
            <p:cNvSpPr txBox="1"/>
            <p:nvPr/>
          </p:nvSpPr>
          <p:spPr>
            <a:xfrm>
              <a:off x="1906916" y="2850357"/>
              <a:ext cx="1995488"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7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704020202020204"/>
                <a:buChar char="–"/>
                <a:defRPr sz="2800"/>
              </a:lvl2pPr>
              <a:lvl3pPr marL="1143000" indent="-228600" defTabSz="457200">
                <a:spcBef>
                  <a:spcPct val="20000"/>
                </a:spcBef>
                <a:buFont typeface="Arial" panose="020B0704020202020204"/>
                <a:buChar char="•"/>
                <a:defRPr sz="2400"/>
              </a:lvl3pPr>
              <a:lvl4pPr marL="1600200" indent="-228600" defTabSz="457200">
                <a:spcBef>
                  <a:spcPct val="20000"/>
                </a:spcBef>
                <a:buFont typeface="Arial" panose="020B0704020202020204"/>
                <a:buChar char="–"/>
                <a:defRPr sz="2000"/>
              </a:lvl4pPr>
              <a:lvl5pPr marL="2057400" indent="-228600" defTabSz="457200">
                <a:spcBef>
                  <a:spcPct val="20000"/>
                </a:spcBef>
                <a:buFont typeface="Arial" panose="020B0704020202020204"/>
                <a:buChar char="»"/>
                <a:defRPr sz="2000"/>
              </a:lvl5pPr>
              <a:lvl6pPr marL="2514600" indent="-228600" defTabSz="457200">
                <a:spcBef>
                  <a:spcPct val="20000"/>
                </a:spcBef>
                <a:buFont typeface="Arial" panose="020B0704020202020204"/>
                <a:buChar char="•"/>
                <a:defRPr sz="2000"/>
              </a:lvl6pPr>
              <a:lvl7pPr marL="2971800" indent="-228600" defTabSz="457200">
                <a:spcBef>
                  <a:spcPct val="20000"/>
                </a:spcBef>
                <a:buFont typeface="Arial" panose="020B0704020202020204"/>
                <a:buChar char="•"/>
                <a:defRPr sz="2000"/>
              </a:lvl7pPr>
              <a:lvl8pPr marL="3429000" indent="-228600" defTabSz="457200">
                <a:spcBef>
                  <a:spcPct val="20000"/>
                </a:spcBef>
                <a:buFont typeface="Arial" panose="020B0704020202020204"/>
                <a:buChar char="•"/>
                <a:defRPr sz="2000"/>
              </a:lvl8pPr>
              <a:lvl9pPr marL="3886200" indent="-228600" defTabSz="457200">
                <a:spcBef>
                  <a:spcPct val="20000"/>
                </a:spcBef>
                <a:buFont typeface="Arial" panose="020B0704020202020204"/>
                <a:buChar char="•"/>
                <a:defRPr sz="2000"/>
              </a:lvl9pPr>
            </a:lstStyle>
            <a:p>
              <a:r>
                <a:rPr lang="zh-CN" altLang="en-US" sz="1600" b="1" dirty="0">
                  <a:solidFill>
                    <a:srgbClr val="1B4367"/>
                  </a:solidFill>
                  <a:latin typeface="+mn-lt"/>
                  <a:ea typeface="+mn-ea"/>
                  <a:cs typeface="+mn-ea"/>
                  <a:sym typeface="+mn-lt"/>
                </a:rPr>
                <a:t>肿瘤临床分期分级</a:t>
              </a:r>
              <a:endParaRPr lang="zh-CN" altLang="en-US" sz="1600" b="1" dirty="0">
                <a:solidFill>
                  <a:srgbClr val="1B4367"/>
                </a:solidFill>
                <a:latin typeface="+mn-lt"/>
                <a:ea typeface="+mn-ea"/>
                <a:cs typeface="+mn-ea"/>
                <a:sym typeface="+mn-lt"/>
              </a:endParaRPr>
            </a:p>
          </p:txBody>
        </p:sp>
        <p:sp>
          <p:nvSpPr>
            <p:cNvPr id="3" name="Text Placeholder 8"/>
            <p:cNvSpPr txBox="1"/>
            <p:nvPr/>
          </p:nvSpPr>
          <p:spPr>
            <a:xfrm>
              <a:off x="1901527" y="3270275"/>
              <a:ext cx="2720758" cy="906780"/>
            </a:xfrm>
            <a:prstGeom prst="rect">
              <a:avLst/>
            </a:prstGeom>
          </p:spPr>
          <p:txBody>
            <a:bodyPr vert="horz" lIns="68580" tIns="34290" rIns="68580" bIns="34290"/>
            <a:lstStyle>
              <a:defPPr>
                <a:defRPr lang="zh-CN"/>
              </a:defPPr>
              <a:lvl1pPr indent="0" defTabSz="457200">
                <a:spcBef>
                  <a:spcPct val="20000"/>
                </a:spcBef>
                <a:buFont typeface="Arial" panose="020B07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704020202020204"/>
                <a:buChar char="–"/>
                <a:defRPr sz="2800"/>
              </a:lvl2pPr>
              <a:lvl3pPr marL="1143000" indent="-228600" defTabSz="457200">
                <a:spcBef>
                  <a:spcPct val="20000"/>
                </a:spcBef>
                <a:buFont typeface="Arial" panose="020B0704020202020204"/>
                <a:buChar char="•"/>
                <a:defRPr sz="2400"/>
              </a:lvl3pPr>
              <a:lvl4pPr marL="1600200" indent="-228600" defTabSz="457200">
                <a:spcBef>
                  <a:spcPct val="20000"/>
                </a:spcBef>
                <a:buFont typeface="Arial" panose="020B0704020202020204"/>
                <a:buChar char="–"/>
                <a:defRPr sz="2000"/>
              </a:lvl4pPr>
              <a:lvl5pPr marL="2057400" indent="-228600" defTabSz="457200">
                <a:spcBef>
                  <a:spcPct val="20000"/>
                </a:spcBef>
                <a:buFont typeface="Arial" panose="020B0704020202020204"/>
                <a:buChar char="»"/>
                <a:defRPr sz="2000"/>
              </a:lvl5pPr>
              <a:lvl6pPr marL="2514600" indent="-228600" defTabSz="457200">
                <a:spcBef>
                  <a:spcPct val="20000"/>
                </a:spcBef>
                <a:buFont typeface="Arial" panose="020B0704020202020204"/>
                <a:buChar char="•"/>
                <a:defRPr sz="2000"/>
              </a:lvl6pPr>
              <a:lvl7pPr marL="2971800" indent="-228600" defTabSz="457200">
                <a:spcBef>
                  <a:spcPct val="20000"/>
                </a:spcBef>
                <a:buFont typeface="Arial" panose="020B0704020202020204"/>
                <a:buChar char="•"/>
                <a:defRPr sz="2000"/>
              </a:lvl7pPr>
              <a:lvl8pPr marL="3429000" indent="-228600" defTabSz="457200">
                <a:spcBef>
                  <a:spcPct val="20000"/>
                </a:spcBef>
                <a:buFont typeface="Arial" panose="020B0704020202020204"/>
                <a:buChar char="•"/>
                <a:defRPr sz="2000"/>
              </a:lvl8pPr>
              <a:lvl9pPr marL="3886200" indent="-228600" defTabSz="457200">
                <a:spcBef>
                  <a:spcPct val="20000"/>
                </a:spcBef>
                <a:buFont typeface="Arial" panose="020B0704020202020204"/>
                <a:buChar char="•"/>
                <a:defRPr sz="2000"/>
              </a:lvl9pPr>
            </a:lstStyle>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cs typeface="+mn-ea"/>
                  <a:sym typeface="+mn-lt"/>
                </a:rPr>
                <a:t>通过算法选取特征对肿瘤进行分期；</a:t>
              </a:r>
              <a:endParaRPr lang="en-US" altLang="zh-CN" sz="1200" b="1" dirty="0">
                <a:solidFill>
                  <a:schemeClr val="tx1">
                    <a:lumMod val="75000"/>
                    <a:lumOff val="25000"/>
                  </a:schemeClr>
                </a:solidFill>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cs typeface="+mn-ea"/>
                  <a:sym typeface="+mn-lt"/>
                </a:rPr>
                <a:t>食管鳞癌、直肠癌、良恶性淋巴结；</a:t>
              </a:r>
              <a:endParaRPr lang="zh-CN" altLang="en-US" sz="1000" dirty="0">
                <a:solidFill>
                  <a:schemeClr val="tx1">
                    <a:lumMod val="75000"/>
                    <a:lumOff val="25000"/>
                  </a:schemeClr>
                </a:solidFill>
                <a:cs typeface="+mn-ea"/>
                <a:sym typeface="+mn-lt"/>
              </a:endParaRPr>
            </a:p>
          </p:txBody>
        </p:sp>
        <p:grpSp>
          <p:nvGrpSpPr>
            <p:cNvPr id="19" name="组合 18"/>
            <p:cNvGrpSpPr/>
            <p:nvPr/>
          </p:nvGrpSpPr>
          <p:grpSpPr>
            <a:xfrm>
              <a:off x="1249193" y="2969162"/>
              <a:ext cx="602227" cy="602227"/>
              <a:chOff x="1201568" y="2978687"/>
              <a:chExt cx="602227" cy="602227"/>
            </a:xfrm>
            <a:solidFill>
              <a:schemeClr val="bg1"/>
            </a:solidFill>
          </p:grpSpPr>
          <p:sp>
            <p:nvSpPr>
              <p:cNvPr id="40" name="泪滴形 39"/>
              <p:cNvSpPr/>
              <p:nvPr/>
            </p:nvSpPr>
            <p:spPr>
              <a:xfrm>
                <a:off x="1201568" y="2978687"/>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61" name="Freeform 36"/>
              <p:cNvSpPr/>
              <p:nvPr/>
            </p:nvSpPr>
            <p:spPr>
              <a:xfrm>
                <a:off x="1311282" y="3111644"/>
                <a:ext cx="382799" cy="336313"/>
              </a:xfrm>
              <a:custGeom>
                <a:avLst/>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34" h="117">
                    <a:moveTo>
                      <a:pt x="134" y="20"/>
                    </a:moveTo>
                    <a:cubicBezTo>
                      <a:pt x="134" y="9"/>
                      <a:pt x="125" y="0"/>
                      <a:pt x="114" y="0"/>
                    </a:cubicBezTo>
                    <a:cubicBezTo>
                      <a:pt x="103" y="0"/>
                      <a:pt x="94" y="9"/>
                      <a:pt x="94" y="20"/>
                    </a:cubicBezTo>
                    <a:cubicBezTo>
                      <a:pt x="94" y="26"/>
                      <a:pt x="96" y="31"/>
                      <a:pt x="100" y="34"/>
                    </a:cubicBezTo>
                    <a:cubicBezTo>
                      <a:pt x="77" y="89"/>
                      <a:pt x="77" y="89"/>
                      <a:pt x="77" y="89"/>
                    </a:cubicBezTo>
                    <a:cubicBezTo>
                      <a:pt x="58" y="47"/>
                      <a:pt x="58" y="47"/>
                      <a:pt x="58" y="47"/>
                    </a:cubicBezTo>
                    <a:cubicBezTo>
                      <a:pt x="42" y="45"/>
                      <a:pt x="42" y="45"/>
                      <a:pt x="42" y="45"/>
                    </a:cubicBezTo>
                    <a:cubicBezTo>
                      <a:pt x="27" y="63"/>
                      <a:pt x="27" y="63"/>
                      <a:pt x="27" y="63"/>
                    </a:cubicBezTo>
                    <a:cubicBezTo>
                      <a:pt x="25" y="62"/>
                      <a:pt x="23" y="62"/>
                      <a:pt x="21" y="62"/>
                    </a:cubicBezTo>
                    <a:cubicBezTo>
                      <a:pt x="9" y="62"/>
                      <a:pt x="0" y="71"/>
                      <a:pt x="0" y="82"/>
                    </a:cubicBezTo>
                    <a:cubicBezTo>
                      <a:pt x="0" y="93"/>
                      <a:pt x="9" y="102"/>
                      <a:pt x="21" y="102"/>
                    </a:cubicBezTo>
                    <a:cubicBezTo>
                      <a:pt x="32" y="102"/>
                      <a:pt x="41" y="93"/>
                      <a:pt x="41" y="82"/>
                    </a:cubicBezTo>
                    <a:cubicBezTo>
                      <a:pt x="41" y="81"/>
                      <a:pt x="41" y="79"/>
                      <a:pt x="40" y="78"/>
                    </a:cubicBezTo>
                    <a:cubicBezTo>
                      <a:pt x="47" y="70"/>
                      <a:pt x="47" y="70"/>
                      <a:pt x="47" y="70"/>
                    </a:cubicBezTo>
                    <a:cubicBezTo>
                      <a:pt x="69" y="117"/>
                      <a:pt x="69" y="117"/>
                      <a:pt x="69" y="117"/>
                    </a:cubicBezTo>
                    <a:cubicBezTo>
                      <a:pt x="86" y="117"/>
                      <a:pt x="86" y="117"/>
                      <a:pt x="86" y="117"/>
                    </a:cubicBezTo>
                    <a:cubicBezTo>
                      <a:pt x="119" y="39"/>
                      <a:pt x="119" y="39"/>
                      <a:pt x="119" y="39"/>
                    </a:cubicBezTo>
                    <a:cubicBezTo>
                      <a:pt x="128" y="37"/>
                      <a:pt x="134" y="29"/>
                      <a:pt x="134" y="20"/>
                    </a:cubicBezTo>
                    <a:close/>
                  </a:path>
                </a:pathLst>
              </a:custGeom>
              <a:grpFill/>
              <a:ln w="9525">
                <a:noFill/>
              </a:ln>
            </p:spPr>
            <p:txBody>
              <a:bodyPr/>
              <a:lstStyle/>
              <a:p>
                <a:endParaRPr lang="zh-CN" altLang="en-US">
                  <a:cs typeface="+mn-ea"/>
                  <a:sym typeface="+mn-lt"/>
                </a:endParaRPr>
              </a:p>
            </p:txBody>
          </p:sp>
        </p:grpSp>
      </p:grpSp>
      <p:grpSp>
        <p:nvGrpSpPr>
          <p:cNvPr id="11" name="组合 10"/>
          <p:cNvGrpSpPr/>
          <p:nvPr/>
        </p:nvGrpSpPr>
        <p:grpSpPr>
          <a:xfrm>
            <a:off x="4275437" y="2461699"/>
            <a:ext cx="4532392" cy="1346528"/>
            <a:chOff x="4792493" y="1188959"/>
            <a:chExt cx="4532392" cy="1346528"/>
          </a:xfrm>
        </p:grpSpPr>
        <p:sp>
          <p:nvSpPr>
            <p:cNvPr id="48" name="Text Placeholder 2"/>
            <p:cNvSpPr txBox="1"/>
            <p:nvPr/>
          </p:nvSpPr>
          <p:spPr>
            <a:xfrm>
              <a:off x="5450216" y="1188959"/>
              <a:ext cx="1995488"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7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704020202020204"/>
                <a:buChar char="–"/>
                <a:defRPr sz="2800"/>
              </a:lvl2pPr>
              <a:lvl3pPr marL="1143000" indent="-228600" defTabSz="457200">
                <a:spcBef>
                  <a:spcPct val="20000"/>
                </a:spcBef>
                <a:buFont typeface="Arial" panose="020B0704020202020204"/>
                <a:buChar char="•"/>
                <a:defRPr sz="2400"/>
              </a:lvl3pPr>
              <a:lvl4pPr marL="1600200" indent="-228600" defTabSz="457200">
                <a:spcBef>
                  <a:spcPct val="20000"/>
                </a:spcBef>
                <a:buFont typeface="Arial" panose="020B0704020202020204"/>
                <a:buChar char="–"/>
                <a:defRPr sz="2000"/>
              </a:lvl4pPr>
              <a:lvl5pPr marL="2057400" indent="-228600" defTabSz="457200">
                <a:spcBef>
                  <a:spcPct val="20000"/>
                </a:spcBef>
                <a:buFont typeface="Arial" panose="020B0704020202020204"/>
                <a:buChar char="»"/>
                <a:defRPr sz="2000"/>
              </a:lvl5pPr>
              <a:lvl6pPr marL="2514600" indent="-228600" defTabSz="457200">
                <a:spcBef>
                  <a:spcPct val="20000"/>
                </a:spcBef>
                <a:buFont typeface="Arial" panose="020B0704020202020204"/>
                <a:buChar char="•"/>
                <a:defRPr sz="2000"/>
              </a:lvl6pPr>
              <a:lvl7pPr marL="2971800" indent="-228600" defTabSz="457200">
                <a:spcBef>
                  <a:spcPct val="20000"/>
                </a:spcBef>
                <a:buFont typeface="Arial" panose="020B0704020202020204"/>
                <a:buChar char="•"/>
                <a:defRPr sz="2000"/>
              </a:lvl7pPr>
              <a:lvl8pPr marL="3429000" indent="-228600" defTabSz="457200">
                <a:spcBef>
                  <a:spcPct val="20000"/>
                </a:spcBef>
                <a:buFont typeface="Arial" panose="020B0704020202020204"/>
                <a:buChar char="•"/>
                <a:defRPr sz="2000"/>
              </a:lvl8pPr>
              <a:lvl9pPr marL="3886200" indent="-228600" defTabSz="457200">
                <a:spcBef>
                  <a:spcPct val="20000"/>
                </a:spcBef>
                <a:buFont typeface="Arial" panose="020B0704020202020204"/>
                <a:buChar char="•"/>
                <a:defRPr sz="2000"/>
              </a:lvl9pPr>
            </a:lstStyle>
            <a:p>
              <a:r>
                <a:rPr lang="zh-CN" altLang="en-US" sz="1600" b="1" dirty="0">
                  <a:solidFill>
                    <a:srgbClr val="1B4367"/>
                  </a:solidFill>
                  <a:latin typeface="+mn-lt"/>
                  <a:ea typeface="+mn-ea"/>
                  <a:cs typeface="+mn-ea"/>
                  <a:sym typeface="+mn-lt"/>
                </a:rPr>
                <a:t>肿瘤组织辅助诊断</a:t>
              </a:r>
              <a:endParaRPr lang="zh-CN" altLang="en-US" sz="1600" b="1" dirty="0">
                <a:solidFill>
                  <a:srgbClr val="1B4367"/>
                </a:solidFill>
                <a:latin typeface="+mn-lt"/>
                <a:ea typeface="+mn-ea"/>
                <a:cs typeface="+mn-ea"/>
                <a:sym typeface="+mn-lt"/>
              </a:endParaRPr>
            </a:p>
          </p:txBody>
        </p:sp>
        <p:sp>
          <p:nvSpPr>
            <p:cNvPr id="49" name="Text Placeholder 8"/>
            <p:cNvSpPr txBox="1"/>
            <p:nvPr/>
          </p:nvSpPr>
          <p:spPr>
            <a:xfrm>
              <a:off x="5450215" y="1628707"/>
              <a:ext cx="3874670" cy="906780"/>
            </a:xfrm>
            <a:prstGeom prst="rect">
              <a:avLst/>
            </a:prstGeom>
          </p:spPr>
          <p:txBody>
            <a:bodyPr vert="horz" lIns="68580" tIns="34290" rIns="68580" bIns="34290"/>
            <a:lstStyle>
              <a:defPPr>
                <a:defRPr lang="zh-CN"/>
              </a:defPPr>
              <a:lvl1pPr indent="0" defTabSz="457200">
                <a:spcBef>
                  <a:spcPct val="20000"/>
                </a:spcBef>
                <a:buFont typeface="Arial" panose="020B07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704020202020204"/>
                <a:buChar char="–"/>
                <a:defRPr sz="2800"/>
              </a:lvl2pPr>
              <a:lvl3pPr marL="1143000" indent="-228600" defTabSz="457200">
                <a:spcBef>
                  <a:spcPct val="20000"/>
                </a:spcBef>
                <a:buFont typeface="Arial" panose="020B0704020202020204"/>
                <a:buChar char="•"/>
                <a:defRPr sz="2400"/>
              </a:lvl3pPr>
              <a:lvl4pPr marL="1600200" indent="-228600" defTabSz="457200">
                <a:spcBef>
                  <a:spcPct val="20000"/>
                </a:spcBef>
                <a:buFont typeface="Arial" panose="020B0704020202020204"/>
                <a:buChar char="–"/>
                <a:defRPr sz="2000"/>
              </a:lvl4pPr>
              <a:lvl5pPr marL="2057400" indent="-228600" defTabSz="457200">
                <a:spcBef>
                  <a:spcPct val="20000"/>
                </a:spcBef>
                <a:buFont typeface="Arial" panose="020B0704020202020204"/>
                <a:buChar char="»"/>
                <a:defRPr sz="2000"/>
              </a:lvl5pPr>
              <a:lvl6pPr marL="2514600" indent="-228600" defTabSz="457200">
                <a:spcBef>
                  <a:spcPct val="20000"/>
                </a:spcBef>
                <a:buFont typeface="Arial" panose="020B0704020202020204"/>
                <a:buChar char="•"/>
                <a:defRPr sz="2000"/>
              </a:lvl6pPr>
              <a:lvl7pPr marL="2971800" indent="-228600" defTabSz="457200">
                <a:spcBef>
                  <a:spcPct val="20000"/>
                </a:spcBef>
                <a:buFont typeface="Arial" panose="020B0704020202020204"/>
                <a:buChar char="•"/>
                <a:defRPr sz="2000"/>
              </a:lvl7pPr>
              <a:lvl8pPr marL="3429000" indent="-228600" defTabSz="457200">
                <a:spcBef>
                  <a:spcPct val="20000"/>
                </a:spcBef>
                <a:buFont typeface="Arial" panose="020B0704020202020204"/>
                <a:buChar char="•"/>
                <a:defRPr sz="2000"/>
              </a:lvl8pPr>
              <a:lvl9pPr marL="3886200" indent="-228600" defTabSz="457200">
                <a:spcBef>
                  <a:spcPct val="20000"/>
                </a:spcBef>
                <a:buFont typeface="Arial" panose="020B0704020202020204"/>
                <a:buChar char="•"/>
                <a:defRPr sz="2000"/>
              </a:lvl9pPr>
            </a:lstStyle>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cs typeface="+mn-ea"/>
                  <a:sym typeface="+mn-lt"/>
                </a:rPr>
                <a:t>通过特征鉴别肿瘤类型、恶性程度以及原位</a:t>
              </a:r>
              <a:r>
                <a:rPr lang="en-US" altLang="zh-CN" sz="1200" b="1" dirty="0">
                  <a:solidFill>
                    <a:schemeClr val="tx1">
                      <a:lumMod val="75000"/>
                      <a:lumOff val="25000"/>
                    </a:schemeClr>
                  </a:solidFill>
                  <a:cs typeface="+mn-ea"/>
                  <a:sym typeface="+mn-lt"/>
                </a:rPr>
                <a:t>/</a:t>
              </a:r>
              <a:r>
                <a:rPr lang="zh-CN" altLang="en-US" sz="1200" b="1" dirty="0">
                  <a:solidFill>
                    <a:schemeClr val="tx1">
                      <a:lumMod val="75000"/>
                      <a:lumOff val="25000"/>
                    </a:schemeClr>
                  </a:solidFill>
                  <a:cs typeface="+mn-ea"/>
                  <a:sym typeface="+mn-lt"/>
                </a:rPr>
                <a:t>转移瘤；</a:t>
              </a:r>
              <a:endParaRPr lang="en-US" altLang="zh-CN" sz="1200" b="1" dirty="0">
                <a:solidFill>
                  <a:schemeClr val="tx1">
                    <a:lumMod val="75000"/>
                    <a:lumOff val="25000"/>
                  </a:schemeClr>
                </a:solidFill>
                <a:cs typeface="+mn-ea"/>
                <a:sym typeface="+mn-lt"/>
              </a:endParaRPr>
            </a:p>
            <a:p>
              <a:pPr marL="171450" indent="-171450">
                <a:lnSpc>
                  <a:spcPts val="1500"/>
                </a:lnSpc>
                <a:buFont typeface="Arial" panose="020B0704020202020204" pitchFamily="34" charset="0"/>
                <a:buChar char="•"/>
              </a:pPr>
              <a:r>
                <a:rPr lang="en-US" altLang="zh-CN" sz="1200" b="1" dirty="0">
                  <a:solidFill>
                    <a:schemeClr val="tx1">
                      <a:lumMod val="75000"/>
                      <a:lumOff val="25000"/>
                    </a:schemeClr>
                  </a:solidFill>
                  <a:cs typeface="+mn-ea"/>
                  <a:sym typeface="+mn-lt"/>
                </a:rPr>
                <a:t>CT</a:t>
              </a:r>
              <a:r>
                <a:rPr lang="zh-CN" altLang="en-US" sz="1200" b="1" dirty="0">
                  <a:solidFill>
                    <a:schemeClr val="tx1">
                      <a:lumMod val="75000"/>
                      <a:lumOff val="25000"/>
                    </a:schemeClr>
                  </a:solidFill>
                  <a:cs typeface="+mn-ea"/>
                  <a:sym typeface="+mn-lt"/>
                </a:rPr>
                <a:t>灰度直方图峰态与偏态</a:t>
              </a:r>
              <a:r>
                <a:rPr lang="en-US" altLang="zh-CN" sz="1200" b="1" dirty="0">
                  <a:solidFill>
                    <a:schemeClr val="tx1">
                      <a:lumMod val="75000"/>
                      <a:lumOff val="25000"/>
                    </a:schemeClr>
                  </a:solidFill>
                  <a:cs typeface="+mn-ea"/>
                  <a:sym typeface="+mn-lt"/>
                </a:rPr>
                <a:t>—</a:t>
              </a:r>
              <a:r>
                <a:rPr lang="zh-CN" altLang="en-US" sz="1200" b="1" dirty="0">
                  <a:solidFill>
                    <a:schemeClr val="tx1">
                      <a:lumMod val="75000"/>
                      <a:lumOff val="25000"/>
                    </a:schemeClr>
                  </a:solidFill>
                  <a:cs typeface="+mn-ea"/>
                  <a:sym typeface="+mn-lt"/>
                </a:rPr>
                <a:t>肺结节；</a:t>
              </a:r>
              <a:endParaRPr lang="en-US" altLang="zh-CN" sz="1200" b="1" dirty="0">
                <a:solidFill>
                  <a:schemeClr val="tx1">
                    <a:lumMod val="75000"/>
                    <a:lumOff val="25000"/>
                  </a:schemeClr>
                </a:solidFill>
                <a:cs typeface="+mn-ea"/>
                <a:sym typeface="+mn-lt"/>
              </a:endParaRPr>
            </a:p>
            <a:p>
              <a:pPr marL="171450" indent="-171450">
                <a:lnSpc>
                  <a:spcPts val="1500"/>
                </a:lnSpc>
                <a:buFont typeface="Arial" panose="020B0704020202020204" pitchFamily="34" charset="0"/>
                <a:buChar char="•"/>
              </a:pPr>
              <a:r>
                <a:rPr lang="en-US" altLang="zh-CN" sz="1200" b="1" dirty="0">
                  <a:solidFill>
                    <a:schemeClr val="tx1">
                      <a:lumMod val="75000"/>
                      <a:lumOff val="25000"/>
                    </a:schemeClr>
                  </a:solidFill>
                  <a:cs typeface="+mn-ea"/>
                  <a:sym typeface="+mn-lt"/>
                </a:rPr>
                <a:t>CT</a:t>
              </a:r>
              <a:r>
                <a:rPr lang="zh-CN" altLang="en-US" sz="1200" b="1" dirty="0">
                  <a:solidFill>
                    <a:schemeClr val="tx1">
                      <a:lumMod val="75000"/>
                      <a:lumOff val="25000"/>
                    </a:schemeClr>
                  </a:solidFill>
                  <a:cs typeface="+mn-ea"/>
                  <a:sym typeface="+mn-lt"/>
                </a:rPr>
                <a:t>纹理特征结合算法</a:t>
              </a:r>
              <a:r>
                <a:rPr lang="en-US" altLang="zh-CN" sz="1200" b="1" dirty="0">
                  <a:solidFill>
                    <a:schemeClr val="tx1">
                      <a:lumMod val="75000"/>
                      <a:lumOff val="25000"/>
                    </a:schemeClr>
                  </a:solidFill>
                  <a:cs typeface="+mn-ea"/>
                  <a:sym typeface="+mn-lt"/>
                </a:rPr>
                <a:t>—</a:t>
              </a:r>
              <a:r>
                <a:rPr lang="zh-CN" altLang="en-US" sz="1200" b="1" dirty="0">
                  <a:solidFill>
                    <a:schemeClr val="tx1">
                      <a:lumMod val="75000"/>
                      <a:lumOff val="25000"/>
                    </a:schemeClr>
                  </a:solidFill>
                  <a:cs typeface="+mn-ea"/>
                  <a:sym typeface="+mn-lt"/>
                </a:rPr>
                <a:t>鉴别肾癌及肝肿瘤分型；</a:t>
              </a:r>
              <a:endParaRPr lang="zh-CN" altLang="en-US" sz="1200" b="1" dirty="0">
                <a:solidFill>
                  <a:schemeClr val="tx1">
                    <a:lumMod val="75000"/>
                    <a:lumOff val="25000"/>
                  </a:schemeClr>
                </a:solidFill>
                <a:cs typeface="+mn-ea"/>
                <a:sym typeface="+mn-lt"/>
              </a:endParaRPr>
            </a:p>
          </p:txBody>
        </p:sp>
        <p:grpSp>
          <p:nvGrpSpPr>
            <p:cNvPr id="17" name="组合 16"/>
            <p:cNvGrpSpPr/>
            <p:nvPr/>
          </p:nvGrpSpPr>
          <p:grpSpPr>
            <a:xfrm>
              <a:off x="4792493" y="1314056"/>
              <a:ext cx="602227" cy="602227"/>
              <a:chOff x="4440068" y="1361681"/>
              <a:chExt cx="602227" cy="602227"/>
            </a:xfrm>
            <a:solidFill>
              <a:schemeClr val="bg1"/>
            </a:solidFill>
          </p:grpSpPr>
          <p:sp>
            <p:nvSpPr>
              <p:cNvPr id="52" name="泪滴形 51"/>
              <p:cNvSpPr/>
              <p:nvPr/>
            </p:nvSpPr>
            <p:spPr>
              <a:xfrm>
                <a:off x="4440068" y="1361681"/>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565190" y="1486803"/>
                <a:ext cx="351983" cy="351983"/>
                <a:chOff x="4953318" y="2640965"/>
                <a:chExt cx="227012" cy="227013"/>
              </a:xfrm>
              <a:grpFill/>
            </p:grpSpPr>
            <p:sp>
              <p:nvSpPr>
                <p:cNvPr id="31748" name="Freeform 21"/>
                <p:cNvSpPr/>
                <p:nvPr/>
              </p:nvSpPr>
              <p:spPr>
                <a:xfrm>
                  <a:off x="4953318" y="2658428"/>
                  <a:ext cx="211137" cy="20955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0"/>
                    </a:cxn>
                  </a:cxnLst>
                  <a:rect l="0" t="0" r="0" b="0"/>
                  <a:pathLst>
                    <a:path w="129" h="128">
                      <a:moveTo>
                        <a:pt x="62" y="0"/>
                      </a:moveTo>
                      <a:cubicBezTo>
                        <a:pt x="48" y="1"/>
                        <a:pt x="35" y="7"/>
                        <a:pt x="24" y="18"/>
                      </a:cubicBezTo>
                      <a:cubicBezTo>
                        <a:pt x="0" y="42"/>
                        <a:pt x="0" y="80"/>
                        <a:pt x="24" y="104"/>
                      </a:cubicBezTo>
                      <a:cubicBezTo>
                        <a:pt x="48" y="128"/>
                        <a:pt x="87" y="128"/>
                        <a:pt x="111" y="104"/>
                      </a:cubicBezTo>
                      <a:cubicBezTo>
                        <a:pt x="122" y="94"/>
                        <a:pt x="127" y="80"/>
                        <a:pt x="129" y="66"/>
                      </a:cubicBezTo>
                      <a:cubicBezTo>
                        <a:pt x="62" y="66"/>
                        <a:pt x="62" y="66"/>
                        <a:pt x="62" y="66"/>
                      </a:cubicBezTo>
                      <a:lnTo>
                        <a:pt x="62" y="0"/>
                      </a:lnTo>
                      <a:close/>
                    </a:path>
                  </a:pathLst>
                </a:custGeom>
                <a:grpFill/>
                <a:ln w="9525">
                  <a:noFill/>
                </a:ln>
              </p:spPr>
              <p:txBody>
                <a:bodyPr/>
                <a:lstStyle/>
                <a:p>
                  <a:endParaRPr lang="zh-CN" altLang="en-US">
                    <a:cs typeface="+mn-ea"/>
                    <a:sym typeface="+mn-lt"/>
                  </a:endParaRPr>
                </a:p>
              </p:txBody>
            </p:sp>
            <p:sp>
              <p:nvSpPr>
                <p:cNvPr id="31749" name="Freeform 22"/>
                <p:cNvSpPr/>
                <p:nvPr/>
              </p:nvSpPr>
              <p:spPr>
                <a:xfrm>
                  <a:off x="5070793" y="2640965"/>
                  <a:ext cx="109537" cy="109538"/>
                </a:xfrm>
                <a:custGeom>
                  <a:avLst/>
                  <a:gdLst/>
                  <a:ahLst/>
                  <a:cxnLst>
                    <a:cxn ang="0">
                      <a:pos x="2147483647" y="2147483647"/>
                    </a:cxn>
                    <a:cxn ang="0">
                      <a:pos x="0" y="2147483647"/>
                    </a:cxn>
                    <a:cxn ang="0">
                      <a:pos x="0" y="2147483647"/>
                    </a:cxn>
                    <a:cxn ang="0">
                      <a:pos x="2147483647" y="2147483647"/>
                    </a:cxn>
                    <a:cxn ang="0">
                      <a:pos x="2147483647" y="2147483647"/>
                    </a:cxn>
                  </a:cxnLst>
                  <a:rect l="0" t="0" r="0" b="0"/>
                  <a:pathLst>
                    <a:path w="68" h="68">
                      <a:moveTo>
                        <a:pt x="49" y="20"/>
                      </a:moveTo>
                      <a:cubicBezTo>
                        <a:pt x="35" y="6"/>
                        <a:pt x="18" y="0"/>
                        <a:pt x="0" y="2"/>
                      </a:cubicBezTo>
                      <a:cubicBezTo>
                        <a:pt x="0" y="68"/>
                        <a:pt x="0" y="68"/>
                        <a:pt x="0" y="68"/>
                      </a:cubicBezTo>
                      <a:cubicBezTo>
                        <a:pt x="66" y="68"/>
                        <a:pt x="66" y="68"/>
                        <a:pt x="66" y="68"/>
                      </a:cubicBezTo>
                      <a:cubicBezTo>
                        <a:pt x="68" y="51"/>
                        <a:pt x="62" y="33"/>
                        <a:pt x="49" y="20"/>
                      </a:cubicBezTo>
                      <a:close/>
                    </a:path>
                  </a:pathLst>
                </a:custGeom>
                <a:grpFill/>
                <a:ln w="9525">
                  <a:noFill/>
                </a:ln>
              </p:spPr>
              <p:txBody>
                <a:bodyPr/>
                <a:lstStyle/>
                <a:p>
                  <a:endParaRPr lang="zh-CN" altLang="en-US">
                    <a:cs typeface="+mn-ea"/>
                    <a:sym typeface="+mn-lt"/>
                  </a:endParaRPr>
                </a:p>
              </p:txBody>
            </p:sp>
          </p:grpSp>
        </p:grpSp>
      </p:grpSp>
      <p:grpSp>
        <p:nvGrpSpPr>
          <p:cNvPr id="12" name="组合 11"/>
          <p:cNvGrpSpPr/>
          <p:nvPr/>
        </p:nvGrpSpPr>
        <p:grpSpPr>
          <a:xfrm>
            <a:off x="4275437" y="3859312"/>
            <a:ext cx="3202329" cy="1326698"/>
            <a:chOff x="4792493" y="2850357"/>
            <a:chExt cx="3202329" cy="1326698"/>
          </a:xfrm>
        </p:grpSpPr>
        <p:sp>
          <p:nvSpPr>
            <p:cNvPr id="50" name="Text Placeholder 2"/>
            <p:cNvSpPr txBox="1"/>
            <p:nvPr/>
          </p:nvSpPr>
          <p:spPr>
            <a:xfrm>
              <a:off x="5450215" y="2850357"/>
              <a:ext cx="2544607" cy="282416"/>
            </a:xfrm>
            <a:prstGeom prst="rect">
              <a:avLst/>
            </a:prstGeom>
          </p:spPr>
          <p:txBody>
            <a:bodyPr vert="horz" lIns="68580" tIns="34290" rIns="68580" bIns="34290"/>
            <a:lstStyle>
              <a:defPPr>
                <a:defRPr lang="zh-CN"/>
              </a:defPPr>
              <a:lvl1pPr indent="0" defTabSz="457200">
                <a:lnSpc>
                  <a:spcPct val="140000"/>
                </a:lnSpc>
                <a:spcBef>
                  <a:spcPct val="20000"/>
                </a:spcBef>
                <a:buFont typeface="Arial" panose="020B07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704020202020204"/>
                <a:buChar char="–"/>
                <a:defRPr sz="2800"/>
              </a:lvl2pPr>
              <a:lvl3pPr marL="1143000" indent="-228600" defTabSz="457200">
                <a:spcBef>
                  <a:spcPct val="20000"/>
                </a:spcBef>
                <a:buFont typeface="Arial" panose="020B0704020202020204"/>
                <a:buChar char="•"/>
                <a:defRPr sz="2400"/>
              </a:lvl3pPr>
              <a:lvl4pPr marL="1600200" indent="-228600" defTabSz="457200">
                <a:spcBef>
                  <a:spcPct val="20000"/>
                </a:spcBef>
                <a:buFont typeface="Arial" panose="020B0704020202020204"/>
                <a:buChar char="–"/>
                <a:defRPr sz="2000"/>
              </a:lvl4pPr>
              <a:lvl5pPr marL="2057400" indent="-228600" defTabSz="457200">
                <a:spcBef>
                  <a:spcPct val="20000"/>
                </a:spcBef>
                <a:buFont typeface="Arial" panose="020B0704020202020204"/>
                <a:buChar char="»"/>
                <a:defRPr sz="2000"/>
              </a:lvl5pPr>
              <a:lvl6pPr marL="2514600" indent="-228600" defTabSz="457200">
                <a:spcBef>
                  <a:spcPct val="20000"/>
                </a:spcBef>
                <a:buFont typeface="Arial" panose="020B0704020202020204"/>
                <a:buChar char="•"/>
                <a:defRPr sz="2000"/>
              </a:lvl6pPr>
              <a:lvl7pPr marL="2971800" indent="-228600" defTabSz="457200">
                <a:spcBef>
                  <a:spcPct val="20000"/>
                </a:spcBef>
                <a:buFont typeface="Arial" panose="020B0704020202020204"/>
                <a:buChar char="•"/>
                <a:defRPr sz="2000"/>
              </a:lvl7pPr>
              <a:lvl8pPr marL="3429000" indent="-228600" defTabSz="457200">
                <a:spcBef>
                  <a:spcPct val="20000"/>
                </a:spcBef>
                <a:buFont typeface="Arial" panose="020B0704020202020204"/>
                <a:buChar char="•"/>
                <a:defRPr sz="2000"/>
              </a:lvl8pPr>
              <a:lvl9pPr marL="3886200" indent="-228600" defTabSz="457200">
                <a:spcBef>
                  <a:spcPct val="20000"/>
                </a:spcBef>
                <a:buFont typeface="Arial" panose="020B0704020202020204"/>
                <a:buChar char="•"/>
                <a:defRPr sz="2000"/>
              </a:lvl9pPr>
            </a:lstStyle>
            <a:p>
              <a:r>
                <a:rPr lang="zh-CN" altLang="en-US" sz="1600" b="1" dirty="0">
                  <a:solidFill>
                    <a:srgbClr val="1B4367"/>
                  </a:solidFill>
                  <a:latin typeface="+mn-lt"/>
                  <a:ea typeface="+mn-ea"/>
                  <a:cs typeface="+mn-ea"/>
                  <a:sym typeface="+mn-lt"/>
                </a:rPr>
                <a:t>肿瘤疗效预测与预后评估</a:t>
              </a:r>
              <a:endParaRPr lang="zh-CN" altLang="en-US" sz="1600" b="1" dirty="0">
                <a:solidFill>
                  <a:srgbClr val="1B4367"/>
                </a:solidFill>
                <a:latin typeface="+mn-lt"/>
                <a:ea typeface="+mn-ea"/>
                <a:cs typeface="+mn-ea"/>
                <a:sym typeface="+mn-lt"/>
              </a:endParaRPr>
            </a:p>
          </p:txBody>
        </p:sp>
        <p:sp>
          <p:nvSpPr>
            <p:cNvPr id="51" name="Text Placeholder 8"/>
            <p:cNvSpPr txBox="1"/>
            <p:nvPr/>
          </p:nvSpPr>
          <p:spPr>
            <a:xfrm>
              <a:off x="5448797" y="3270275"/>
              <a:ext cx="2446010" cy="906780"/>
            </a:xfrm>
            <a:prstGeom prst="rect">
              <a:avLst/>
            </a:prstGeom>
          </p:spPr>
          <p:txBody>
            <a:bodyPr vert="horz" lIns="68580" tIns="34290" rIns="68580" bIns="34290"/>
            <a:lstStyle>
              <a:defPPr>
                <a:defRPr lang="zh-CN"/>
              </a:defPPr>
              <a:lvl1pPr indent="0" defTabSz="457200">
                <a:spcBef>
                  <a:spcPct val="20000"/>
                </a:spcBef>
                <a:buFont typeface="Arial" panose="020B07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704020202020204"/>
                <a:buChar char="–"/>
                <a:defRPr sz="2800"/>
              </a:lvl2pPr>
              <a:lvl3pPr marL="1143000" indent="-228600" defTabSz="457200">
                <a:spcBef>
                  <a:spcPct val="20000"/>
                </a:spcBef>
                <a:buFont typeface="Arial" panose="020B0704020202020204"/>
                <a:buChar char="•"/>
                <a:defRPr sz="2400"/>
              </a:lvl3pPr>
              <a:lvl4pPr marL="1600200" indent="-228600" defTabSz="457200">
                <a:spcBef>
                  <a:spcPct val="20000"/>
                </a:spcBef>
                <a:buFont typeface="Arial" panose="020B0704020202020204"/>
                <a:buChar char="–"/>
                <a:defRPr sz="2000"/>
              </a:lvl4pPr>
              <a:lvl5pPr marL="2057400" indent="-228600" defTabSz="457200">
                <a:spcBef>
                  <a:spcPct val="20000"/>
                </a:spcBef>
                <a:buFont typeface="Arial" panose="020B0704020202020204"/>
                <a:buChar char="»"/>
                <a:defRPr sz="2000"/>
              </a:lvl5pPr>
              <a:lvl6pPr marL="2514600" indent="-228600" defTabSz="457200">
                <a:spcBef>
                  <a:spcPct val="20000"/>
                </a:spcBef>
                <a:buFont typeface="Arial" panose="020B0704020202020204"/>
                <a:buChar char="•"/>
                <a:defRPr sz="2000"/>
              </a:lvl6pPr>
              <a:lvl7pPr marL="2971800" indent="-228600" defTabSz="457200">
                <a:spcBef>
                  <a:spcPct val="20000"/>
                </a:spcBef>
                <a:buFont typeface="Arial" panose="020B0704020202020204"/>
                <a:buChar char="•"/>
                <a:defRPr sz="2000"/>
              </a:lvl7pPr>
              <a:lvl8pPr marL="3429000" indent="-228600" defTabSz="457200">
                <a:spcBef>
                  <a:spcPct val="20000"/>
                </a:spcBef>
                <a:buFont typeface="Arial" panose="020B0704020202020204"/>
                <a:buChar char="•"/>
                <a:defRPr sz="2000"/>
              </a:lvl8pPr>
              <a:lvl9pPr marL="3886200" indent="-228600" defTabSz="457200">
                <a:spcBef>
                  <a:spcPct val="20000"/>
                </a:spcBef>
                <a:buFont typeface="Arial" panose="020B0704020202020204"/>
                <a:buChar char="•"/>
                <a:defRPr sz="2000"/>
              </a:lvl9pPr>
            </a:lstStyle>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cs typeface="+mn-ea"/>
                  <a:sym typeface="+mn-lt"/>
                </a:rPr>
                <a:t>治疗前后特征变化（动态监测）；</a:t>
              </a:r>
              <a:endParaRPr lang="en-US" altLang="zh-CN" sz="1200" b="1" dirty="0">
                <a:solidFill>
                  <a:schemeClr val="tx1">
                    <a:lumMod val="75000"/>
                    <a:lumOff val="25000"/>
                  </a:schemeClr>
                </a:solidFill>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cs typeface="+mn-ea"/>
                  <a:sym typeface="+mn-lt"/>
                </a:rPr>
                <a:t>预测生存及预后；</a:t>
              </a:r>
              <a:endParaRPr lang="en-US" altLang="zh-CN" sz="1200" b="1" dirty="0">
                <a:solidFill>
                  <a:schemeClr val="tx1">
                    <a:lumMod val="75000"/>
                    <a:lumOff val="25000"/>
                  </a:schemeClr>
                </a:solidFill>
                <a:cs typeface="+mn-ea"/>
                <a:sym typeface="+mn-lt"/>
              </a:endParaRPr>
            </a:p>
            <a:p>
              <a:pPr marL="171450" indent="-171450">
                <a:lnSpc>
                  <a:spcPts val="1500"/>
                </a:lnSpc>
                <a:buFont typeface="Arial" panose="020B0704020202020204" pitchFamily="34" charset="0"/>
                <a:buChar char="•"/>
              </a:pPr>
              <a:r>
                <a:rPr lang="zh-CN" altLang="en-US" sz="1200" b="1" dirty="0">
                  <a:solidFill>
                    <a:schemeClr val="tx1">
                      <a:lumMod val="75000"/>
                      <a:lumOff val="25000"/>
                    </a:schemeClr>
                  </a:solidFill>
                  <a:cs typeface="+mn-ea"/>
                  <a:sym typeface="+mn-lt"/>
                </a:rPr>
                <a:t>肺腺癌、胃癌、食管癌；</a:t>
              </a:r>
              <a:endParaRPr lang="en-US" altLang="zh-CN" sz="1200" b="1" dirty="0">
                <a:solidFill>
                  <a:schemeClr val="tx1">
                    <a:lumMod val="75000"/>
                    <a:lumOff val="25000"/>
                  </a:schemeClr>
                </a:solidFill>
                <a:cs typeface="+mn-ea"/>
                <a:sym typeface="+mn-lt"/>
              </a:endParaRPr>
            </a:p>
          </p:txBody>
        </p:sp>
        <p:grpSp>
          <p:nvGrpSpPr>
            <p:cNvPr id="16" name="组合 15"/>
            <p:cNvGrpSpPr/>
            <p:nvPr/>
          </p:nvGrpSpPr>
          <p:grpSpPr>
            <a:xfrm>
              <a:off x="4792493" y="2969162"/>
              <a:ext cx="602227" cy="602227"/>
              <a:chOff x="4440068" y="3016787"/>
              <a:chExt cx="602227" cy="602227"/>
            </a:xfrm>
            <a:solidFill>
              <a:schemeClr val="bg1"/>
            </a:solidFill>
          </p:grpSpPr>
          <p:sp>
            <p:nvSpPr>
              <p:cNvPr id="53" name="泪滴形 52"/>
              <p:cNvSpPr/>
              <p:nvPr/>
            </p:nvSpPr>
            <p:spPr>
              <a:xfrm>
                <a:off x="4440068" y="3016787"/>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571197" y="3149450"/>
                <a:ext cx="339968" cy="336901"/>
                <a:chOff x="4735830" y="4453890"/>
                <a:chExt cx="176213" cy="174625"/>
              </a:xfrm>
              <a:grpFill/>
            </p:grpSpPr>
            <p:sp>
              <p:nvSpPr>
                <p:cNvPr id="31757" name="Oval 42"/>
                <p:cNvSpPr/>
                <p:nvPr/>
              </p:nvSpPr>
              <p:spPr>
                <a:xfrm>
                  <a:off x="4735830" y="4472940"/>
                  <a:ext cx="73025" cy="69850"/>
                </a:xfrm>
                <a:prstGeom prst="ellipse">
                  <a:avLst/>
                </a:prstGeom>
                <a:grpFill/>
                <a:ln w="9525">
                  <a:noFill/>
                </a:ln>
              </p:spPr>
              <p:txBody>
                <a:bodyPr/>
                <a:lstStyle/>
                <a:p>
                  <a:pPr lvl="0" eaLnBrk="1" hangingPunct="1"/>
                  <a:endParaRPr lang="zh-CN" altLang="en-US" dirty="0">
                    <a:cs typeface="+mn-ea"/>
                    <a:sym typeface="+mn-lt"/>
                  </a:endParaRPr>
                </a:p>
              </p:txBody>
            </p:sp>
            <p:sp>
              <p:nvSpPr>
                <p:cNvPr id="31758" name="Oval 43"/>
                <p:cNvSpPr/>
                <p:nvPr/>
              </p:nvSpPr>
              <p:spPr>
                <a:xfrm>
                  <a:off x="4823143" y="4453890"/>
                  <a:ext cx="88900" cy="88900"/>
                </a:xfrm>
                <a:prstGeom prst="ellipse">
                  <a:avLst/>
                </a:prstGeom>
                <a:grpFill/>
                <a:ln w="9525">
                  <a:noFill/>
                </a:ln>
              </p:spPr>
              <p:txBody>
                <a:bodyPr/>
                <a:lstStyle/>
                <a:p>
                  <a:pPr lvl="0" eaLnBrk="1" hangingPunct="1"/>
                  <a:endParaRPr lang="zh-CN" altLang="en-US" dirty="0">
                    <a:cs typeface="+mn-ea"/>
                    <a:sym typeface="+mn-lt"/>
                  </a:endParaRPr>
                </a:p>
              </p:txBody>
            </p:sp>
            <p:sp>
              <p:nvSpPr>
                <p:cNvPr id="31759" name="Oval 44"/>
                <p:cNvSpPr/>
                <p:nvPr/>
              </p:nvSpPr>
              <p:spPr>
                <a:xfrm>
                  <a:off x="4735830" y="4557078"/>
                  <a:ext cx="73025" cy="71437"/>
                </a:xfrm>
                <a:prstGeom prst="ellipse">
                  <a:avLst/>
                </a:prstGeom>
                <a:grpFill/>
                <a:ln w="9525">
                  <a:noFill/>
                </a:ln>
              </p:spPr>
              <p:txBody>
                <a:bodyPr/>
                <a:lstStyle/>
                <a:p>
                  <a:pPr lvl="0" eaLnBrk="1" hangingPunct="1"/>
                  <a:endParaRPr lang="zh-CN" altLang="en-US" dirty="0">
                    <a:cs typeface="+mn-ea"/>
                    <a:sym typeface="+mn-lt"/>
                  </a:endParaRPr>
                </a:p>
              </p:txBody>
            </p:sp>
            <p:sp>
              <p:nvSpPr>
                <p:cNvPr id="31760" name="Oval 45"/>
                <p:cNvSpPr/>
                <p:nvPr/>
              </p:nvSpPr>
              <p:spPr>
                <a:xfrm>
                  <a:off x="4823143" y="4557078"/>
                  <a:ext cx="71437" cy="71437"/>
                </a:xfrm>
                <a:prstGeom prst="ellipse">
                  <a:avLst/>
                </a:prstGeom>
                <a:grpFill/>
                <a:ln w="9525">
                  <a:noFill/>
                </a:ln>
              </p:spPr>
              <p:txBody>
                <a:bodyPr/>
                <a:lstStyle/>
                <a:p>
                  <a:pPr lvl="0" eaLnBrk="1" hangingPunct="1"/>
                  <a:endParaRPr lang="zh-CN" altLang="en-US" dirty="0">
                    <a:cs typeface="+mn-ea"/>
                    <a:sym typeface="+mn-lt"/>
                  </a:endParaRPr>
                </a:p>
              </p:txBody>
            </p:sp>
          </p:grpSp>
        </p:grpSp>
      </p:grpSp>
      <p:cxnSp>
        <p:nvCxnSpPr>
          <p:cNvPr id="33" name="直接连接符 3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49490" y="952916"/>
            <a:ext cx="2835361" cy="1313768"/>
            <a:chOff x="1285201" y="924870"/>
            <a:chExt cx="2835361" cy="1313768"/>
          </a:xfrm>
        </p:grpSpPr>
        <p:pic>
          <p:nvPicPr>
            <p:cNvPr id="42" name="图片 41"/>
            <p:cNvPicPr>
              <a:picLocks noChangeAspect="1"/>
            </p:cNvPicPr>
            <p:nvPr/>
          </p:nvPicPr>
          <p:blipFill rotWithShape="1">
            <a:blip r:embed="rId1"/>
            <a:srcRect l="37440" t="41673" r="49295" b="38028"/>
            <a:stretch>
              <a:fillRect/>
            </a:stretch>
          </p:blipFill>
          <p:spPr bwMode="auto">
            <a:xfrm>
              <a:off x="2685053" y="963961"/>
              <a:ext cx="1435509" cy="1235587"/>
            </a:xfrm>
            <a:prstGeom prst="rect">
              <a:avLst/>
            </a:prstGeom>
            <a:ln>
              <a:noFill/>
            </a:ln>
          </p:spPr>
        </p:pic>
        <p:pic>
          <p:nvPicPr>
            <p:cNvPr id="43" name="图片 42"/>
            <p:cNvPicPr>
              <a:picLocks noChangeAspect="1"/>
            </p:cNvPicPr>
            <p:nvPr/>
          </p:nvPicPr>
          <p:blipFill rotWithShape="1">
            <a:blip r:embed="rId1"/>
            <a:srcRect l="37440" t="61874" r="49015" b="15526"/>
            <a:stretch>
              <a:fillRect/>
            </a:stretch>
          </p:blipFill>
          <p:spPr bwMode="auto">
            <a:xfrm>
              <a:off x="1285201" y="924870"/>
              <a:ext cx="1399852" cy="1313768"/>
            </a:xfrm>
            <a:prstGeom prst="rect">
              <a:avLst/>
            </a:prstGeom>
            <a:ln>
              <a:noFill/>
            </a:ln>
          </p:spPr>
        </p:pic>
      </p:grpSp>
      <p:grpSp>
        <p:nvGrpSpPr>
          <p:cNvPr id="14" name="组合 13"/>
          <p:cNvGrpSpPr/>
          <p:nvPr/>
        </p:nvGrpSpPr>
        <p:grpSpPr>
          <a:xfrm>
            <a:off x="4643931" y="1001772"/>
            <a:ext cx="2733820" cy="1322425"/>
            <a:chOff x="4506134" y="964777"/>
            <a:chExt cx="2642918" cy="1266381"/>
          </a:xfrm>
        </p:grpSpPr>
        <p:pic>
          <p:nvPicPr>
            <p:cNvPr id="41" name="图片 40"/>
            <p:cNvPicPr>
              <a:picLocks noChangeAspect="1"/>
            </p:cNvPicPr>
            <p:nvPr/>
          </p:nvPicPr>
          <p:blipFill rotWithShape="1">
            <a:blip r:embed="rId1"/>
            <a:srcRect l="37440" t="61874" r="36029" b="15526"/>
            <a:stretch>
              <a:fillRect/>
            </a:stretch>
          </p:blipFill>
          <p:spPr bwMode="auto">
            <a:xfrm>
              <a:off x="4506134" y="964777"/>
              <a:ext cx="2642918" cy="1266381"/>
            </a:xfrm>
            <a:prstGeom prst="rect">
              <a:avLst/>
            </a:prstGeom>
            <a:ln>
              <a:noFill/>
            </a:ln>
          </p:spPr>
        </p:pic>
        <p:pic>
          <p:nvPicPr>
            <p:cNvPr id="44" name="图片 43"/>
            <p:cNvPicPr>
              <a:picLocks noChangeAspect="1"/>
            </p:cNvPicPr>
            <p:nvPr/>
          </p:nvPicPr>
          <p:blipFill rotWithShape="1">
            <a:blip r:embed="rId1"/>
            <a:srcRect l="51084" t="41673" r="36029" b="38028"/>
            <a:stretch>
              <a:fillRect/>
            </a:stretch>
          </p:blipFill>
          <p:spPr bwMode="auto">
            <a:xfrm>
              <a:off x="4506134" y="975853"/>
              <a:ext cx="1394543" cy="1235587"/>
            </a:xfrm>
            <a:prstGeom prst="rect">
              <a:avLst/>
            </a:prstGeom>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算法发展</a:t>
            </a:r>
            <a:endParaRPr lang="zh-CN" altLang="en-US" sz="1200" b="1" dirty="0">
              <a:solidFill>
                <a:srgbClr val="1B4367"/>
              </a:solidFill>
              <a:cs typeface="+mn-ea"/>
              <a:sym typeface="+mn-lt"/>
            </a:endParaRPr>
          </a:p>
        </p:txBody>
      </p:sp>
      <p:cxnSp>
        <p:nvCxnSpPr>
          <p:cNvPr id="33" name="直接连接符 3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aphicFrame>
        <p:nvGraphicFramePr>
          <p:cNvPr id="21" name="表格 21"/>
          <p:cNvGraphicFramePr>
            <a:graphicFrameLocks noGrp="1"/>
          </p:cNvGraphicFramePr>
          <p:nvPr/>
        </p:nvGraphicFramePr>
        <p:xfrm>
          <a:off x="105857" y="866280"/>
          <a:ext cx="8932285" cy="3410939"/>
        </p:xfrm>
        <a:graphic>
          <a:graphicData uri="http://schemas.openxmlformats.org/drawingml/2006/table">
            <a:tbl>
              <a:tblPr firstRow="1" bandRow="1">
                <a:tableStyleId>{5C22544A-7EE6-4342-B048-85BDC9FD1C3A}</a:tableStyleId>
              </a:tblPr>
              <a:tblGrid>
                <a:gridCol w="1030965"/>
                <a:gridCol w="2180142"/>
                <a:gridCol w="1970709"/>
                <a:gridCol w="1964012"/>
                <a:gridCol w="1786457"/>
              </a:tblGrid>
              <a:tr h="622019">
                <a:tc>
                  <a:txBody>
                    <a:bodyPr/>
                    <a:lstStyle/>
                    <a:p>
                      <a:r>
                        <a:rPr lang="en-US" altLang="zh-CN" sz="1100" dirty="0"/>
                        <a:t>             </a:t>
                      </a:r>
                      <a:r>
                        <a:rPr lang="zh-CN" altLang="en-US" sz="1100" dirty="0"/>
                        <a:t>算法</a:t>
                      </a:r>
                      <a:endParaRPr lang="en-US" altLang="zh-CN" sz="1100" dirty="0"/>
                    </a:p>
                    <a:p>
                      <a:r>
                        <a:rPr lang="zh-CN" altLang="en-US" sz="1100" dirty="0"/>
                        <a:t>  </a:t>
                      </a:r>
                      <a:endParaRPr lang="en-US" altLang="zh-CN" sz="1100" dirty="0"/>
                    </a:p>
                    <a:p>
                      <a:r>
                        <a:rPr lang="zh-CN" altLang="en-US" sz="1100" dirty="0"/>
                        <a:t>时间</a:t>
                      </a:r>
                      <a:endParaRPr lang="zh-CN" altLang="en-US" sz="1100" dirty="0"/>
                    </a:p>
                  </a:txBody>
                  <a:tcPr>
                    <a:lnTlToBr w="12700" cap="flat" cmpd="sng" algn="ctr">
                      <a:solidFill>
                        <a:schemeClr val="bg1"/>
                      </a:solidFill>
                      <a:prstDash val="solid"/>
                      <a:round/>
                      <a:headEnd type="none" w="med" len="med"/>
                      <a:tailEnd type="none" w="med" len="med"/>
                    </a:lnTlToBr>
                    <a:solidFill>
                      <a:srgbClr val="2980B4"/>
                    </a:solidFill>
                  </a:tcPr>
                </a:tc>
                <a:tc>
                  <a:txBody>
                    <a:bodyPr/>
                    <a:lstStyle/>
                    <a:p>
                      <a:pPr algn="ctr"/>
                      <a:r>
                        <a:rPr lang="zh-CN" altLang="en-US" sz="1400" dirty="0"/>
                        <a:t>蚁群算法</a:t>
                      </a:r>
                      <a:endParaRPr lang="zh-CN" altLang="en-US" sz="1400" dirty="0"/>
                    </a:p>
                  </a:txBody>
                  <a:tcPr>
                    <a:solidFill>
                      <a:srgbClr val="2980B4"/>
                    </a:solidFill>
                  </a:tcPr>
                </a:tc>
                <a:tc>
                  <a:txBody>
                    <a:bodyPr/>
                    <a:lstStyle/>
                    <a:p>
                      <a:pPr algn="ctr"/>
                      <a:r>
                        <a:rPr lang="zh-CN" altLang="en-US" sz="1400" dirty="0"/>
                        <a:t>模糊集合</a:t>
                      </a:r>
                      <a:endParaRPr lang="zh-CN" altLang="en-US" sz="1400" dirty="0"/>
                    </a:p>
                  </a:txBody>
                  <a:tcPr>
                    <a:solidFill>
                      <a:srgbClr val="2980B4"/>
                    </a:solidFill>
                  </a:tcPr>
                </a:tc>
                <a:tc>
                  <a:txBody>
                    <a:bodyPr/>
                    <a:lstStyle/>
                    <a:p>
                      <a:pPr algn="ctr"/>
                      <a:r>
                        <a:rPr lang="zh-CN" altLang="en-US" sz="1400" dirty="0"/>
                        <a:t>粒子群算法</a:t>
                      </a:r>
                      <a:endParaRPr lang="zh-CN" altLang="en-US" sz="1400" dirty="0"/>
                    </a:p>
                  </a:txBody>
                  <a:tcPr>
                    <a:solidFill>
                      <a:srgbClr val="2980B4"/>
                    </a:solidFill>
                  </a:tcPr>
                </a:tc>
                <a:tc>
                  <a:txBody>
                    <a:bodyPr/>
                    <a:lstStyle/>
                    <a:p>
                      <a:pPr algn="ctr"/>
                      <a:r>
                        <a:rPr lang="zh-CN" altLang="en-US" sz="1400" dirty="0"/>
                        <a:t>人工神经网络</a:t>
                      </a:r>
                      <a:endParaRPr lang="zh-CN" altLang="en-US" sz="1400" dirty="0"/>
                    </a:p>
                  </a:txBody>
                  <a:tcPr>
                    <a:solidFill>
                      <a:srgbClr val="2980B4"/>
                    </a:solidFill>
                  </a:tcPr>
                </a:tc>
              </a:tr>
              <a:tr h="742416">
                <a:tc>
                  <a:txBody>
                    <a:bodyPr/>
                    <a:lstStyle/>
                    <a:p>
                      <a:pPr algn="ctr"/>
                      <a:r>
                        <a:rPr lang="en-US" altLang="zh-CN" sz="1400" b="1" dirty="0">
                          <a:solidFill>
                            <a:schemeClr val="bg2">
                              <a:lumMod val="50000"/>
                            </a:schemeClr>
                          </a:solidFill>
                        </a:rPr>
                        <a:t>2010</a:t>
                      </a:r>
                      <a:endParaRPr lang="zh-CN" altLang="en-US" sz="1400" b="1" dirty="0">
                        <a:solidFill>
                          <a:schemeClr val="bg2">
                            <a:lumMod val="50000"/>
                          </a:schemeClr>
                        </a:solidFill>
                      </a:endParaRPr>
                    </a:p>
                  </a:txBody>
                  <a:tcPr/>
                </a:tc>
                <a:tc>
                  <a:txBody>
                    <a:bodyPr/>
                    <a:lstStyle/>
                    <a:p>
                      <a:pPr marL="285750" indent="-285750">
                        <a:buFont typeface="Arial" panose="020B0704020202020204" pitchFamily="34" charset="0"/>
                        <a:buChar char="•"/>
                      </a:pPr>
                      <a:r>
                        <a:rPr lang="zh-CN" altLang="en-US" sz="1100" dirty="0"/>
                        <a:t>蚁群优化算法（</a:t>
                      </a:r>
                      <a:r>
                        <a:rPr lang="en-US" altLang="zh-CN" sz="1100" dirty="0"/>
                        <a:t>ACO</a:t>
                      </a:r>
                      <a:r>
                        <a:rPr lang="zh-CN" altLang="en-US" sz="1100" dirty="0"/>
                        <a:t>）</a:t>
                      </a:r>
                      <a:endParaRPr lang="en-US" altLang="zh-CN" sz="1100" dirty="0"/>
                    </a:p>
                    <a:p>
                      <a:pPr marL="285750" indent="-285750">
                        <a:buFont typeface="Arial" panose="020B0704020202020204" pitchFamily="34" charset="0"/>
                        <a:buChar char="•"/>
                      </a:pPr>
                      <a:r>
                        <a:rPr lang="zh-CN" altLang="en-US" sz="1100" dirty="0"/>
                        <a:t>脑瘤磁共振灰度图像</a:t>
                      </a:r>
                      <a:endParaRPr lang="en-US" altLang="zh-CN" sz="1100" dirty="0"/>
                    </a:p>
                  </a:txBody>
                  <a:tcPr/>
                </a:tc>
                <a:tc>
                  <a:txBody>
                    <a:bodyPr/>
                    <a:lstStyle/>
                    <a:p>
                      <a:pPr marL="285750" indent="-285750">
                        <a:buFont typeface="Arial" panose="020B0704020202020204" pitchFamily="34" charset="0"/>
                        <a:buChar char="•"/>
                      </a:pPr>
                      <a:r>
                        <a:rPr lang="zh-CN" altLang="en-US" sz="1100" dirty="0"/>
                        <a:t>基于模糊</a:t>
                      </a:r>
                      <a:r>
                        <a:rPr lang="en-US" altLang="zh-CN" sz="1100" dirty="0"/>
                        <a:t>C</a:t>
                      </a:r>
                      <a:r>
                        <a:rPr lang="zh-CN" altLang="en-US" sz="1100" dirty="0"/>
                        <a:t>均值（</a:t>
                      </a:r>
                      <a:r>
                        <a:rPr lang="en-US" altLang="zh-CN" sz="1100" dirty="0"/>
                        <a:t>FCM</a:t>
                      </a:r>
                      <a:r>
                        <a:rPr lang="zh-CN" altLang="en-US" sz="1100" dirty="0"/>
                        <a:t>）的空间模糊聚类方法，骨肉瘤</a:t>
                      </a:r>
                      <a:r>
                        <a:rPr lang="en-US" altLang="zh-CN" sz="1100" dirty="0"/>
                        <a:t>MEI</a:t>
                      </a:r>
                      <a:r>
                        <a:rPr lang="zh-CN" altLang="en-US" sz="1100" dirty="0"/>
                        <a:t>图像</a:t>
                      </a:r>
                      <a:endParaRPr lang="en-US" altLang="zh-CN" sz="1100" dirty="0"/>
                    </a:p>
                    <a:p>
                      <a:pPr marL="285750" indent="-285750">
                        <a:buFont typeface="Arial" panose="020B0704020202020204" pitchFamily="34" charset="0"/>
                        <a:buChar char="•"/>
                      </a:pPr>
                      <a:r>
                        <a:rPr lang="zh-CN" altLang="en-US" sz="1100" dirty="0"/>
                        <a:t>生长型分级自组织映射的模糊</a:t>
                      </a:r>
                      <a:r>
                        <a:rPr lang="en-US" altLang="zh-CN" sz="1100" dirty="0"/>
                        <a:t>C</a:t>
                      </a:r>
                      <a:r>
                        <a:rPr lang="zh-CN" altLang="en-US" sz="1100" dirty="0"/>
                        <a:t>均值算法（</a:t>
                      </a:r>
                      <a:r>
                        <a:rPr lang="en-US" altLang="zh-CN" sz="1100" dirty="0"/>
                        <a:t>HSOM-FCM</a:t>
                      </a:r>
                      <a:r>
                        <a:rPr lang="zh-CN" altLang="en-US" sz="1100" dirty="0"/>
                        <a:t>），逐层分割脑</a:t>
                      </a:r>
                      <a:r>
                        <a:rPr lang="en-US" altLang="zh-CN" sz="1100" dirty="0"/>
                        <a:t>MRI</a:t>
                      </a:r>
                      <a:r>
                        <a:rPr lang="zh-CN" altLang="en-US" sz="1100" dirty="0"/>
                        <a:t>图像信息</a:t>
                      </a:r>
                      <a:endParaRPr lang="zh-CN" altLang="en-US" sz="1100" dirty="0"/>
                    </a:p>
                  </a:txBody>
                  <a:tcPr/>
                </a:tc>
                <a:tc>
                  <a:txBody>
                    <a:bodyPr/>
                    <a:lstStyle/>
                    <a:p>
                      <a:pPr marL="171450" indent="-171450">
                        <a:buFont typeface="Arial" panose="020B0704020202020204" pitchFamily="34" charset="0"/>
                        <a:buChar char="•"/>
                      </a:pPr>
                      <a:r>
                        <a:rPr lang="zh-CN" altLang="en-US" sz="1100" dirty="0"/>
                        <a:t>混合滤波方法，增强图像边缘</a:t>
                      </a:r>
                      <a:endParaRPr lang="zh-CN" altLang="en-US" sz="1100" dirty="0"/>
                    </a:p>
                  </a:txBody>
                  <a:tcPr/>
                </a:tc>
                <a:tc>
                  <a:txBody>
                    <a:bodyPr/>
                    <a:lstStyle/>
                    <a:p>
                      <a:r>
                        <a:rPr lang="zh-CN" altLang="en-US" sz="1100" dirty="0"/>
                        <a:t>对非小细胞癌的</a:t>
                      </a:r>
                      <a:r>
                        <a:rPr lang="en-US" altLang="zh-CN" sz="1100" dirty="0"/>
                        <a:t>PET</a:t>
                      </a:r>
                      <a:r>
                        <a:rPr lang="zh-CN" altLang="en-US" sz="1100" dirty="0"/>
                        <a:t>图像进行体积数据分割</a:t>
                      </a:r>
                      <a:endParaRPr lang="zh-CN" altLang="en-US" sz="1100" dirty="0"/>
                    </a:p>
                  </a:txBody>
                  <a:tcPr/>
                </a:tc>
              </a:tr>
              <a:tr h="540564">
                <a:tc>
                  <a:txBody>
                    <a:bodyPr/>
                    <a:lstStyle/>
                    <a:p>
                      <a:pPr algn="ctr"/>
                      <a:r>
                        <a:rPr lang="en-US" altLang="zh-CN" sz="1400" b="1" dirty="0">
                          <a:solidFill>
                            <a:schemeClr val="bg2">
                              <a:lumMod val="50000"/>
                            </a:schemeClr>
                          </a:solidFill>
                        </a:rPr>
                        <a:t>2011</a:t>
                      </a:r>
                      <a:endParaRPr lang="zh-CN" altLang="en-US" sz="1400" b="1" dirty="0">
                        <a:solidFill>
                          <a:schemeClr val="bg2">
                            <a:lumMod val="50000"/>
                          </a:schemeClr>
                        </a:solidFill>
                      </a:endParaRPr>
                    </a:p>
                  </a:txBody>
                  <a:tcPr/>
                </a:tc>
                <a:tc>
                  <a:txBody>
                    <a:bodyPr/>
                    <a:lstStyle/>
                    <a:p>
                      <a:pPr marL="285750" indent="-285750">
                        <a:buFont typeface="Arial" panose="020B0704020202020204" pitchFamily="34" charset="0"/>
                        <a:buChar char="•"/>
                      </a:pPr>
                      <a:r>
                        <a:rPr lang="zh-CN" altLang="en-US" sz="1100" dirty="0"/>
                        <a:t>可能性</a:t>
                      </a:r>
                      <a:r>
                        <a:rPr lang="en-US" altLang="zh-CN" sz="1100" dirty="0"/>
                        <a:t>C</a:t>
                      </a:r>
                      <a:r>
                        <a:rPr lang="zh-CN" altLang="en-US" sz="1100" dirty="0"/>
                        <a:t>均值算法（</a:t>
                      </a:r>
                      <a:r>
                        <a:rPr lang="en-US" altLang="zh-CN" sz="1100" dirty="0"/>
                        <a:t>ACOPCM</a:t>
                      </a:r>
                      <a:r>
                        <a:rPr lang="zh-CN" altLang="en-US" sz="1100" dirty="0"/>
                        <a:t>）；并行蚁群优化算法（</a:t>
                      </a:r>
                      <a:r>
                        <a:rPr lang="en-US" altLang="zh-CN" sz="1100" dirty="0"/>
                        <a:t>PACO</a:t>
                      </a:r>
                      <a:r>
                        <a:rPr lang="zh-CN" altLang="en-US" sz="1100" dirty="0"/>
                        <a:t>）</a:t>
                      </a:r>
                      <a:endParaRPr lang="en-US" altLang="zh-CN" sz="1100" dirty="0"/>
                    </a:p>
                    <a:p>
                      <a:pPr marL="285750" indent="-285750">
                        <a:buFont typeface="Arial" panose="020B0704020202020204" pitchFamily="34" charset="0"/>
                        <a:buChar char="•"/>
                      </a:pPr>
                      <a:r>
                        <a:rPr lang="zh-CN" altLang="en-US" sz="1100" dirty="0"/>
                        <a:t>解决预分类聚类一致性问题；脑瘤</a:t>
                      </a:r>
                      <a:r>
                        <a:rPr lang="en-US" altLang="zh-CN" sz="1100" dirty="0"/>
                        <a:t>NRI</a:t>
                      </a:r>
                      <a:r>
                        <a:rPr lang="zh-CN" altLang="en-US" sz="1100" dirty="0"/>
                        <a:t>图像有效分割</a:t>
                      </a:r>
                      <a:endParaRPr lang="zh-CN" altLang="en-US" sz="1100" dirty="0"/>
                    </a:p>
                  </a:txBody>
                  <a:tcPr/>
                </a:tc>
                <a:tc>
                  <a:txBody>
                    <a:bodyPr/>
                    <a:lstStyle/>
                    <a:p>
                      <a:pPr marL="0" indent="0">
                        <a:buFont typeface="Arial" panose="020B0704020202020204" pitchFamily="34" charset="0"/>
                        <a:buNone/>
                      </a:pPr>
                      <a:r>
                        <a:rPr lang="zh-CN" altLang="en-US" sz="1100" dirty="0"/>
                        <a:t>高阶模糊集合的改进型</a:t>
                      </a:r>
                      <a:r>
                        <a:rPr lang="en-US" altLang="zh-CN" sz="1100" dirty="0"/>
                        <a:t>FCM</a:t>
                      </a:r>
                      <a:r>
                        <a:rPr lang="zh-CN" altLang="en-US" sz="1100" dirty="0"/>
                        <a:t>算法</a:t>
                      </a:r>
                      <a:endParaRPr lang="zh-CN" altLang="en-US" sz="1100" dirty="0"/>
                    </a:p>
                  </a:txBody>
                  <a:tcPr/>
                </a:tc>
                <a:tc>
                  <a:txBody>
                    <a:bodyPr/>
                    <a:lstStyle/>
                    <a:p>
                      <a:r>
                        <a:rPr lang="en-US" altLang="zh-CN" sz="1100" dirty="0"/>
                        <a:t>MEPSO</a:t>
                      </a:r>
                      <a:r>
                        <a:rPr lang="zh-CN" altLang="en-US" sz="1100" dirty="0"/>
                        <a:t>算法与</a:t>
                      </a:r>
                      <a:r>
                        <a:rPr lang="en-US" altLang="zh-CN" sz="1100" dirty="0"/>
                        <a:t>SVM</a:t>
                      </a:r>
                      <a:r>
                        <a:rPr lang="zh-CN" altLang="en-US" sz="1100" dirty="0"/>
                        <a:t>结合，对黑色素瘤图像实现分割和特征提取</a:t>
                      </a:r>
                      <a:endParaRPr lang="zh-CN" altLang="en-US" sz="1100" dirty="0"/>
                    </a:p>
                  </a:txBody>
                  <a:tcPr/>
                </a:tc>
                <a:tc>
                  <a:txBody>
                    <a:bodyPr/>
                    <a:lstStyle/>
                    <a:p>
                      <a:pPr marL="171450" indent="-171450">
                        <a:buFont typeface="Arial" panose="020B0704020202020204" pitchFamily="34" charset="0"/>
                        <a:buChar char="•"/>
                      </a:pPr>
                      <a:r>
                        <a:rPr lang="zh-CN" altLang="en-US" sz="1100" dirty="0"/>
                        <a:t>反馈神经网络（</a:t>
                      </a:r>
                      <a:r>
                        <a:rPr lang="en-US" altLang="zh-CN" sz="1100" dirty="0"/>
                        <a:t>FFN</a:t>
                      </a:r>
                      <a:r>
                        <a:rPr lang="zh-CN" altLang="en-US" sz="1100" dirty="0"/>
                        <a:t>）对膝盖骨</a:t>
                      </a:r>
                      <a:r>
                        <a:rPr lang="en-US" altLang="zh-CN" sz="1100" dirty="0"/>
                        <a:t>MRI</a:t>
                      </a:r>
                      <a:r>
                        <a:rPr lang="zh-CN" altLang="en-US" sz="1100" dirty="0"/>
                        <a:t>灰度图像进行压缩</a:t>
                      </a:r>
                      <a:endParaRPr lang="en-US" altLang="zh-CN" sz="1100" dirty="0"/>
                    </a:p>
                    <a:p>
                      <a:pPr marL="171450" indent="-171450">
                        <a:buFont typeface="Arial" panose="020B0704020202020204" pitchFamily="34" charset="0"/>
                        <a:buChar char="•"/>
                      </a:pPr>
                      <a:r>
                        <a:rPr lang="zh-CN" altLang="en-US" sz="1100" dirty="0"/>
                        <a:t>结合分水岭算法进行特征提取和分类</a:t>
                      </a:r>
                      <a:endParaRPr lang="zh-CN" altLang="en-US" sz="1100" dirty="0"/>
                    </a:p>
                  </a:txBody>
                  <a:tcPr/>
                </a:tc>
              </a:tr>
              <a:tr h="540564">
                <a:tc>
                  <a:txBody>
                    <a:bodyPr/>
                    <a:lstStyle/>
                    <a:p>
                      <a:pPr algn="ctr"/>
                      <a:r>
                        <a:rPr lang="en-US" altLang="zh-CN" sz="1400" b="1" dirty="0">
                          <a:solidFill>
                            <a:schemeClr val="bg2">
                              <a:lumMod val="50000"/>
                            </a:schemeClr>
                          </a:solidFill>
                        </a:rPr>
                        <a:t>2012</a:t>
                      </a:r>
                      <a:endParaRPr lang="zh-CN" altLang="en-US" sz="1400" b="1" dirty="0">
                        <a:solidFill>
                          <a:schemeClr val="bg2">
                            <a:lumMod val="50000"/>
                          </a:schemeClr>
                        </a:solidFill>
                      </a:endParaRPr>
                    </a:p>
                  </a:txBody>
                  <a:tcPr/>
                </a:tc>
                <a:tc>
                  <a:txBody>
                    <a:bodyPr/>
                    <a:lstStyle/>
                    <a:p>
                      <a:pPr marL="285750" indent="-285750">
                        <a:buFont typeface="Arial" panose="020B0704020202020204" pitchFamily="34" charset="0"/>
                        <a:buChar char="•"/>
                      </a:pPr>
                      <a:r>
                        <a:rPr lang="zh-CN" altLang="en-US" sz="1100" dirty="0"/>
                        <a:t>超声图像运动估计；</a:t>
                      </a:r>
                      <a:endParaRPr lang="en-US" altLang="zh-CN" sz="1100" dirty="0"/>
                    </a:p>
                    <a:p>
                      <a:pPr marL="285750" indent="-285750">
                        <a:buFont typeface="Arial" panose="020B0704020202020204" pitchFamily="34" charset="0"/>
                        <a:buChar char="•"/>
                      </a:pPr>
                      <a:r>
                        <a:rPr lang="zh-CN" altLang="en-US" sz="1100" dirty="0"/>
                        <a:t>糖尿病患者视神经盘彩色解剖图像检测</a:t>
                      </a:r>
                      <a:endParaRPr lang="zh-CN" altLang="en-US" sz="1100" dirty="0"/>
                    </a:p>
                  </a:txBody>
                  <a:tcPr/>
                </a:tc>
                <a:tc>
                  <a:txBody>
                    <a:bodyPr/>
                    <a:lstStyle/>
                    <a:p>
                      <a:pPr marL="0" indent="0">
                        <a:buFont typeface="Arial" panose="020B0704020202020204" pitchFamily="34" charset="0"/>
                        <a:buNone/>
                      </a:pPr>
                      <a:r>
                        <a:rPr lang="zh-CN" altLang="en-US" sz="1100" dirty="0"/>
                        <a:t>基于输入向量空间距离维度减少的改进型</a:t>
                      </a:r>
                      <a:r>
                        <a:rPr lang="en-US" altLang="zh-CN" sz="1100" dirty="0"/>
                        <a:t>FCM</a:t>
                      </a:r>
                      <a:r>
                        <a:rPr lang="zh-CN" altLang="en-US" sz="1100" dirty="0"/>
                        <a:t>算法用于脑瘤</a:t>
                      </a:r>
                      <a:r>
                        <a:rPr lang="en-US" altLang="zh-CN" sz="1100" dirty="0"/>
                        <a:t>MRI</a:t>
                      </a:r>
                      <a:r>
                        <a:rPr lang="zh-CN" altLang="en-US" sz="1100" dirty="0"/>
                        <a:t>分割</a:t>
                      </a:r>
                      <a:endParaRPr lang="zh-CN" altLang="en-US" sz="1100" dirty="0"/>
                    </a:p>
                  </a:txBody>
                  <a:tcPr/>
                </a:tc>
                <a:tc>
                  <a:txBody>
                    <a:bodyPr/>
                    <a:lstStyle/>
                    <a:p>
                      <a:endParaRPr lang="zh-CN" altLang="en-US" sz="1100" dirty="0"/>
                    </a:p>
                  </a:txBody>
                  <a:tcPr/>
                </a:tc>
                <a:tc>
                  <a:txBody>
                    <a:bodyPr/>
                    <a:lstStyle/>
                    <a:p>
                      <a:pPr marL="171450" indent="-171450">
                        <a:buFont typeface="Arial" panose="020B0704020202020204" pitchFamily="34" charset="0"/>
                        <a:buChar char="•"/>
                      </a:pPr>
                      <a:r>
                        <a:rPr lang="en-US" altLang="zh-CN" sz="1100" dirty="0" err="1">
                          <a:solidFill>
                            <a:srgbClr val="C00000"/>
                          </a:solidFill>
                        </a:rPr>
                        <a:t>AlexNet</a:t>
                      </a:r>
                      <a:r>
                        <a:rPr lang="en-US" altLang="zh-CN" sz="1100" dirty="0">
                          <a:solidFill>
                            <a:srgbClr val="C00000"/>
                          </a:solidFill>
                        </a:rPr>
                        <a:t> CNN</a:t>
                      </a:r>
                      <a:r>
                        <a:rPr lang="zh-CN" altLang="en-US" sz="1100" dirty="0">
                          <a:solidFill>
                            <a:srgbClr val="C00000"/>
                          </a:solidFill>
                        </a:rPr>
                        <a:t>模型</a:t>
                      </a:r>
                      <a:r>
                        <a:rPr lang="en-US" altLang="zh-CN" sz="1100" dirty="0" err="1">
                          <a:solidFill>
                            <a:srgbClr val="C00000"/>
                          </a:solidFill>
                        </a:rPr>
                        <a:t>imageNet</a:t>
                      </a:r>
                      <a:r>
                        <a:rPr lang="zh-CN" altLang="en-US" sz="1100" dirty="0">
                          <a:solidFill>
                            <a:srgbClr val="C00000"/>
                          </a:solidFill>
                        </a:rPr>
                        <a:t>比赛冠军</a:t>
                      </a:r>
                      <a:endParaRPr lang="zh-CN" altLang="en-US" sz="1100" dirty="0">
                        <a:solidFill>
                          <a:srgbClr val="C00000"/>
                        </a:solidFill>
                      </a:endParaRPr>
                    </a:p>
                  </a:txBody>
                  <a:tcPr/>
                </a:tc>
              </a:tr>
            </a:tbl>
          </a:graphicData>
        </a:graphic>
      </p:graphicFrame>
      <p:sp>
        <p:nvSpPr>
          <p:cNvPr id="54" name="TextBox 13"/>
          <p:cNvSpPr txBox="1"/>
          <p:nvPr/>
        </p:nvSpPr>
        <p:spPr>
          <a:xfrm>
            <a:off x="2126037" y="4581781"/>
            <a:ext cx="4891923" cy="215444"/>
          </a:xfrm>
          <a:prstGeom prst="rect">
            <a:avLst/>
          </a:prstGeom>
          <a:noFill/>
          <a:ln w="9525">
            <a:noFill/>
            <a:miter/>
          </a:ln>
        </p:spPr>
        <p:txBody>
          <a:bodyPr wrap="square" lIns="0" tIns="0" rIns="0" bIns="0">
            <a:spAutoFit/>
          </a:bodyPr>
          <a:lstStyle/>
          <a:p>
            <a:pPr algn="ctr" defTabSz="683260">
              <a:spcBef>
                <a:spcPct val="20000"/>
              </a:spcBef>
            </a:pPr>
            <a:r>
              <a:rPr lang="zh-CN" altLang="en-US" b="1" dirty="0">
                <a:solidFill>
                  <a:srgbClr val="1B4367"/>
                </a:solidFill>
                <a:cs typeface="+mn-ea"/>
                <a:sym typeface="+mn-lt"/>
              </a:rPr>
              <a:t>其他算法：遗传算法、进化算法、人工免疫算法等</a:t>
            </a:r>
            <a:endParaRPr lang="zh-CN" altLang="en-US" b="1" dirty="0">
              <a:solidFill>
                <a:srgbClr val="1B4367"/>
              </a:solidFill>
              <a:cs typeface="+mn-ea"/>
              <a:sym typeface="+mn-lt"/>
            </a:endParaRPr>
          </a:p>
        </p:txBody>
      </p:sp>
      <p:sp>
        <p:nvSpPr>
          <p:cNvPr id="22" name="箭头: 下 21"/>
          <p:cNvSpPr/>
          <p:nvPr/>
        </p:nvSpPr>
        <p:spPr>
          <a:xfrm>
            <a:off x="8108156" y="4277219"/>
            <a:ext cx="242888" cy="520006"/>
          </a:xfrm>
          <a:prstGeom prst="downArrow">
            <a:avLst/>
          </a:prstGeom>
          <a:solidFill>
            <a:srgbClr val="2780AA"/>
          </a:solidFill>
          <a:ln>
            <a:solidFill>
              <a:srgbClr val="2780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深度学习</a:t>
            </a:r>
            <a:endParaRPr lang="zh-CN" altLang="en-US" sz="1700" b="1" dirty="0">
              <a:solidFill>
                <a:srgbClr val="1B4367"/>
              </a:solidFill>
              <a:cs typeface="+mn-ea"/>
              <a:sym typeface="+mn-lt"/>
            </a:endParaRPr>
          </a:p>
        </p:txBody>
      </p:sp>
      <p:cxnSp>
        <p:nvCxnSpPr>
          <p:cNvPr id="20"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32160" y="1122250"/>
            <a:ext cx="8879680" cy="2746167"/>
            <a:chOff x="132160" y="1122250"/>
            <a:chExt cx="8879680" cy="2746167"/>
          </a:xfrm>
        </p:grpSpPr>
        <p:grpSp>
          <p:nvGrpSpPr>
            <p:cNvPr id="7" name="组合 6"/>
            <p:cNvGrpSpPr/>
            <p:nvPr/>
          </p:nvGrpSpPr>
          <p:grpSpPr>
            <a:xfrm>
              <a:off x="196137" y="2822578"/>
              <a:ext cx="1215717" cy="872039"/>
              <a:chOff x="1752177" y="2936524"/>
              <a:chExt cx="1215717" cy="872039"/>
            </a:xfrm>
          </p:grpSpPr>
          <p:cxnSp>
            <p:nvCxnSpPr>
              <p:cNvPr id="37" name="直接连接符 16"/>
              <p:cNvCxnSpPr>
                <a:cxnSpLocks noChangeShapeType="1"/>
              </p:cNvCxnSpPr>
              <p:nvPr/>
            </p:nvCxnSpPr>
            <p:spPr bwMode="auto">
              <a:xfrm>
                <a:off x="2360036" y="2936524"/>
                <a:ext cx="0" cy="270272"/>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sp>
            <p:nvSpPr>
              <p:cNvPr id="41" name="TextBox 1210"/>
              <p:cNvSpPr/>
              <p:nvPr/>
            </p:nvSpPr>
            <p:spPr>
              <a:xfrm>
                <a:off x="2121397" y="3279829"/>
                <a:ext cx="503984"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a:solidFill>
                      <a:srgbClr val="1B4367"/>
                    </a:solidFill>
                    <a:cs typeface="+mn-ea"/>
                    <a:sym typeface="+mn-lt"/>
                  </a:rPr>
                  <a:t>NIN</a:t>
                </a:r>
                <a:endParaRPr lang="zh-CN" altLang="en-US" b="1" dirty="0">
                  <a:solidFill>
                    <a:srgbClr val="1B4367"/>
                  </a:solidFill>
                  <a:cs typeface="+mn-ea"/>
                  <a:sym typeface="+mn-lt"/>
                </a:endParaRPr>
              </a:p>
            </p:txBody>
          </p:sp>
          <p:sp>
            <p:nvSpPr>
              <p:cNvPr id="42" name="文本框 8"/>
              <p:cNvSpPr txBox="1"/>
              <p:nvPr/>
            </p:nvSpPr>
            <p:spPr>
              <a:xfrm>
                <a:off x="1752177" y="3564522"/>
                <a:ext cx="1215717" cy="24404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ts val="1500"/>
                  </a:lnSpc>
                </a:pPr>
                <a:r>
                  <a:rPr lang="zh-CN" altLang="en-US" sz="1000" dirty="0">
                    <a:solidFill>
                      <a:schemeClr val="tx1">
                        <a:lumMod val="75000"/>
                        <a:lumOff val="25000"/>
                      </a:schemeClr>
                    </a:solidFill>
                    <a:cs typeface="+mn-ea"/>
                    <a:sym typeface="+mn-lt"/>
                  </a:rPr>
                  <a:t>降低过度拟合风险</a:t>
                </a:r>
                <a:endParaRPr lang="en-US" altLang="zh-CN" sz="1000" dirty="0">
                  <a:solidFill>
                    <a:schemeClr val="tx1">
                      <a:lumMod val="75000"/>
                      <a:lumOff val="25000"/>
                    </a:schemeClr>
                  </a:solidFill>
                  <a:cs typeface="+mn-ea"/>
                  <a:sym typeface="+mn-lt"/>
                </a:endParaRPr>
              </a:p>
            </p:txBody>
          </p:sp>
        </p:grpSp>
        <p:grpSp>
          <p:nvGrpSpPr>
            <p:cNvPr id="10" name="组合 9"/>
            <p:cNvGrpSpPr/>
            <p:nvPr/>
          </p:nvGrpSpPr>
          <p:grpSpPr>
            <a:xfrm>
              <a:off x="832947" y="1302441"/>
              <a:ext cx="2072490" cy="1029651"/>
              <a:chOff x="803996" y="1355393"/>
              <a:chExt cx="2072490" cy="1029651"/>
            </a:xfrm>
          </p:grpSpPr>
          <p:cxnSp>
            <p:nvCxnSpPr>
              <p:cNvPr id="38" name="直接连接符 17"/>
              <p:cNvCxnSpPr>
                <a:cxnSpLocks noChangeShapeType="1"/>
              </p:cNvCxnSpPr>
              <p:nvPr/>
            </p:nvCxnSpPr>
            <p:spPr bwMode="auto">
              <a:xfrm flipV="1">
                <a:off x="1826257" y="2070740"/>
                <a:ext cx="0" cy="314304"/>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grpSp>
            <p:nvGrpSpPr>
              <p:cNvPr id="9" name="组合 8"/>
              <p:cNvGrpSpPr/>
              <p:nvPr/>
            </p:nvGrpSpPr>
            <p:grpSpPr>
              <a:xfrm>
                <a:off x="803996" y="1355393"/>
                <a:ext cx="2072490" cy="564531"/>
                <a:chOff x="804002" y="852078"/>
                <a:chExt cx="2072490" cy="564531"/>
              </a:xfrm>
            </p:grpSpPr>
            <p:sp>
              <p:nvSpPr>
                <p:cNvPr id="43" name="TextBox 1210"/>
                <p:cNvSpPr/>
                <p:nvPr/>
              </p:nvSpPr>
              <p:spPr>
                <a:xfrm>
                  <a:off x="804002" y="852078"/>
                  <a:ext cx="2072490"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err="1">
                      <a:solidFill>
                        <a:srgbClr val="1B4367"/>
                      </a:solidFill>
                      <a:cs typeface="+mn-ea"/>
                      <a:sym typeface="+mn-lt"/>
                    </a:rPr>
                    <a:t>GoogleNet</a:t>
                  </a:r>
                  <a:r>
                    <a:rPr lang="zh-CN" altLang="en-US" b="1" dirty="0">
                      <a:solidFill>
                        <a:srgbClr val="1B4367"/>
                      </a:solidFill>
                      <a:cs typeface="+mn-ea"/>
                      <a:sym typeface="+mn-lt"/>
                    </a:rPr>
                    <a:t>，</a:t>
                  </a:r>
                  <a:r>
                    <a:rPr lang="en-US" altLang="zh-CN" b="1" dirty="0" err="1">
                      <a:solidFill>
                        <a:srgbClr val="1B4367"/>
                      </a:solidFill>
                      <a:cs typeface="+mn-ea"/>
                      <a:sym typeface="+mn-lt"/>
                    </a:rPr>
                    <a:t>VGGNet</a:t>
                  </a:r>
                  <a:endParaRPr lang="zh-CN" altLang="en-US" b="1" dirty="0">
                    <a:solidFill>
                      <a:srgbClr val="1B4367"/>
                    </a:solidFill>
                    <a:cs typeface="+mn-ea"/>
                    <a:sym typeface="+mn-lt"/>
                  </a:endParaRPr>
                </a:p>
              </p:txBody>
            </p:sp>
            <p:sp>
              <p:nvSpPr>
                <p:cNvPr id="44" name="文本框 8"/>
                <p:cNvSpPr txBox="1"/>
                <p:nvPr/>
              </p:nvSpPr>
              <p:spPr>
                <a:xfrm>
                  <a:off x="1171669" y="1172568"/>
                  <a:ext cx="1337147" cy="24404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ts val="1500"/>
                    </a:lnSpc>
                  </a:pPr>
                  <a:r>
                    <a:rPr lang="zh-CN" altLang="en-US" sz="1000" dirty="0">
                      <a:solidFill>
                        <a:schemeClr val="tx1">
                          <a:lumMod val="75000"/>
                          <a:lumOff val="25000"/>
                        </a:schemeClr>
                      </a:solidFill>
                      <a:cs typeface="+mn-ea"/>
                      <a:sym typeface="+mn-lt"/>
                    </a:rPr>
                    <a:t>提高准确性</a:t>
                  </a:r>
                  <a:endParaRPr lang="en-US" altLang="zh-CN" sz="1000" dirty="0">
                    <a:solidFill>
                      <a:schemeClr val="tx1">
                        <a:lumMod val="75000"/>
                        <a:lumOff val="25000"/>
                      </a:schemeClr>
                    </a:solidFill>
                    <a:cs typeface="+mn-ea"/>
                    <a:sym typeface="+mn-lt"/>
                  </a:endParaRPr>
                </a:p>
              </p:txBody>
            </p:sp>
          </p:grpSp>
        </p:grpSp>
        <p:graphicFrame>
          <p:nvGraphicFramePr>
            <p:cNvPr id="4" name="图示 3"/>
            <p:cNvGraphicFramePr/>
            <p:nvPr/>
          </p:nvGraphicFramePr>
          <p:xfrm>
            <a:off x="132160" y="2257369"/>
            <a:ext cx="8879680" cy="62876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32" name="组合 31"/>
            <p:cNvGrpSpPr/>
            <p:nvPr/>
          </p:nvGrpSpPr>
          <p:grpSpPr>
            <a:xfrm>
              <a:off x="2054963" y="2804017"/>
              <a:ext cx="1655646" cy="1064400"/>
              <a:chOff x="1545568" y="2936524"/>
              <a:chExt cx="1655646" cy="1064400"/>
            </a:xfrm>
          </p:grpSpPr>
          <p:cxnSp>
            <p:nvCxnSpPr>
              <p:cNvPr id="45" name="直接连接符 16"/>
              <p:cNvCxnSpPr>
                <a:cxnSpLocks noChangeShapeType="1"/>
              </p:cNvCxnSpPr>
              <p:nvPr/>
            </p:nvCxnSpPr>
            <p:spPr bwMode="auto">
              <a:xfrm>
                <a:off x="2360036" y="2936524"/>
                <a:ext cx="0" cy="270272"/>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sp>
            <p:nvSpPr>
              <p:cNvPr id="46" name="TextBox 1210"/>
              <p:cNvSpPr/>
              <p:nvPr/>
            </p:nvSpPr>
            <p:spPr>
              <a:xfrm>
                <a:off x="1545568" y="3279829"/>
                <a:ext cx="1655646"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a:solidFill>
                      <a:srgbClr val="1B4367"/>
                    </a:solidFill>
                    <a:cs typeface="+mn-ea"/>
                    <a:sym typeface="+mn-lt"/>
                  </a:rPr>
                  <a:t>SPP, FCN</a:t>
                </a:r>
                <a:r>
                  <a:rPr lang="zh-CN" altLang="en-US" b="1" dirty="0">
                    <a:solidFill>
                      <a:srgbClr val="1B4367"/>
                    </a:solidFill>
                    <a:cs typeface="+mn-ea"/>
                    <a:sym typeface="+mn-lt"/>
                  </a:rPr>
                  <a:t>，</a:t>
                </a:r>
                <a:r>
                  <a:rPr lang="en-US" altLang="zh-CN" b="1" dirty="0">
                    <a:solidFill>
                      <a:srgbClr val="1B4367"/>
                    </a:solidFill>
                    <a:cs typeface="+mn-ea"/>
                    <a:sym typeface="+mn-lt"/>
                  </a:rPr>
                  <a:t>U-Net</a:t>
                </a:r>
                <a:endParaRPr lang="zh-CN" altLang="en-US" b="1" dirty="0">
                  <a:solidFill>
                    <a:srgbClr val="1B4367"/>
                  </a:solidFill>
                  <a:cs typeface="+mn-ea"/>
                  <a:sym typeface="+mn-lt"/>
                </a:endParaRPr>
              </a:p>
            </p:txBody>
          </p:sp>
          <p:sp>
            <p:nvSpPr>
              <p:cNvPr id="51" name="文本框 8"/>
              <p:cNvSpPr txBox="1"/>
              <p:nvPr/>
            </p:nvSpPr>
            <p:spPr>
              <a:xfrm>
                <a:off x="1752177" y="3564522"/>
                <a:ext cx="1215717" cy="43640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171450" indent="-171450">
                  <a:lnSpc>
                    <a:spcPts val="1500"/>
                  </a:lnSpc>
                  <a:buFont typeface="Arial" panose="020B0704020202020204" pitchFamily="34" charset="0"/>
                  <a:buChar char="•"/>
                </a:pPr>
                <a:r>
                  <a:rPr lang="zh-CN" altLang="en-US" sz="1000" dirty="0">
                    <a:solidFill>
                      <a:schemeClr val="tx1">
                        <a:lumMod val="75000"/>
                        <a:lumOff val="25000"/>
                      </a:schemeClr>
                    </a:solidFill>
                    <a:cs typeface="+mn-ea"/>
                    <a:sym typeface="+mn-lt"/>
                  </a:rPr>
                  <a:t>增强鲁棒性</a:t>
                </a:r>
                <a:endParaRPr lang="en-US" altLang="zh-CN" sz="1000" dirty="0">
                  <a:solidFill>
                    <a:schemeClr val="tx1">
                      <a:lumMod val="75000"/>
                      <a:lumOff val="25000"/>
                    </a:schemeClr>
                  </a:solidFill>
                  <a:cs typeface="+mn-ea"/>
                  <a:sym typeface="+mn-lt"/>
                </a:endParaRPr>
              </a:p>
              <a:p>
                <a:pPr marL="171450" indent="-171450">
                  <a:lnSpc>
                    <a:spcPts val="1500"/>
                  </a:lnSpc>
                  <a:buFont typeface="Arial" panose="020B0704020202020204" pitchFamily="34" charset="0"/>
                  <a:buChar char="•"/>
                </a:pPr>
                <a:r>
                  <a:rPr lang="zh-CN" altLang="en-US" sz="1000" dirty="0">
                    <a:solidFill>
                      <a:schemeClr val="tx1">
                        <a:lumMod val="75000"/>
                        <a:lumOff val="25000"/>
                      </a:schemeClr>
                    </a:solidFill>
                    <a:cs typeface="+mn-ea"/>
                    <a:sym typeface="+mn-lt"/>
                  </a:rPr>
                  <a:t>先进语义分割</a:t>
                </a:r>
                <a:endParaRPr lang="en-US" altLang="zh-CN" sz="1000" dirty="0">
                  <a:solidFill>
                    <a:schemeClr val="tx1">
                      <a:lumMod val="75000"/>
                      <a:lumOff val="25000"/>
                    </a:schemeClr>
                  </a:solidFill>
                  <a:cs typeface="+mn-ea"/>
                  <a:sym typeface="+mn-lt"/>
                </a:endParaRPr>
              </a:p>
            </p:txBody>
          </p:sp>
        </p:grpSp>
        <p:cxnSp>
          <p:nvCxnSpPr>
            <p:cNvPr id="53" name="直接连接符 17"/>
            <p:cNvCxnSpPr>
              <a:cxnSpLocks noChangeShapeType="1"/>
            </p:cNvCxnSpPr>
            <p:nvPr/>
          </p:nvCxnSpPr>
          <p:spPr bwMode="auto">
            <a:xfrm flipV="1">
              <a:off x="3993358" y="2021488"/>
              <a:ext cx="0" cy="314304"/>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grpSp>
          <p:nvGrpSpPr>
            <p:cNvPr id="11" name="组合 10"/>
            <p:cNvGrpSpPr/>
            <p:nvPr/>
          </p:nvGrpSpPr>
          <p:grpSpPr>
            <a:xfrm>
              <a:off x="3354937" y="1122250"/>
              <a:ext cx="1337147" cy="756892"/>
              <a:chOff x="3338764" y="1306141"/>
              <a:chExt cx="1337147" cy="756892"/>
            </a:xfrm>
          </p:grpSpPr>
          <p:sp>
            <p:nvSpPr>
              <p:cNvPr id="55" name="TextBox 1210"/>
              <p:cNvSpPr/>
              <p:nvPr/>
            </p:nvSpPr>
            <p:spPr>
              <a:xfrm>
                <a:off x="3616754" y="1306141"/>
                <a:ext cx="781176"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err="1">
                    <a:solidFill>
                      <a:srgbClr val="1B4367"/>
                    </a:solidFill>
                    <a:cs typeface="+mn-ea"/>
                    <a:sym typeface="+mn-lt"/>
                  </a:rPr>
                  <a:t>ResNet</a:t>
                </a:r>
                <a:endParaRPr lang="zh-CN" altLang="en-US" b="1" dirty="0">
                  <a:solidFill>
                    <a:srgbClr val="1B4367"/>
                  </a:solidFill>
                  <a:cs typeface="+mn-ea"/>
                  <a:sym typeface="+mn-lt"/>
                </a:endParaRPr>
              </a:p>
            </p:txBody>
          </p:sp>
          <p:sp>
            <p:nvSpPr>
              <p:cNvPr id="56" name="文本框 8"/>
              <p:cNvSpPr txBox="1"/>
              <p:nvPr/>
            </p:nvSpPr>
            <p:spPr>
              <a:xfrm>
                <a:off x="3338764" y="1626631"/>
                <a:ext cx="1337147" cy="43640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171450" indent="-171450">
                  <a:lnSpc>
                    <a:spcPts val="1500"/>
                  </a:lnSpc>
                  <a:buFont typeface="Arial" panose="020B0704020202020204" pitchFamily="34" charset="0"/>
                  <a:buChar char="•"/>
                </a:pPr>
                <a:r>
                  <a:rPr lang="zh-CN" altLang="en-US" sz="1000" dirty="0">
                    <a:solidFill>
                      <a:schemeClr val="tx1">
                        <a:lumMod val="75000"/>
                        <a:lumOff val="25000"/>
                      </a:schemeClr>
                    </a:solidFill>
                    <a:cs typeface="+mn-ea"/>
                    <a:sym typeface="+mn-lt"/>
                  </a:rPr>
                  <a:t>模型退化问题</a:t>
                </a:r>
                <a:endParaRPr lang="en-US" altLang="zh-CN" sz="1000" dirty="0">
                  <a:solidFill>
                    <a:schemeClr val="tx1">
                      <a:lumMod val="75000"/>
                      <a:lumOff val="25000"/>
                    </a:schemeClr>
                  </a:solidFill>
                  <a:cs typeface="+mn-ea"/>
                  <a:sym typeface="+mn-lt"/>
                </a:endParaRPr>
              </a:p>
              <a:p>
                <a:pPr marL="171450" indent="-171450">
                  <a:lnSpc>
                    <a:spcPts val="1500"/>
                  </a:lnSpc>
                  <a:buFont typeface="Arial" panose="020B0704020202020204" pitchFamily="34" charset="0"/>
                  <a:buChar char="•"/>
                </a:pPr>
                <a:r>
                  <a:rPr lang="zh-CN" altLang="en-US" sz="1000" dirty="0">
                    <a:solidFill>
                      <a:schemeClr val="tx1">
                        <a:lumMod val="75000"/>
                        <a:lumOff val="25000"/>
                      </a:schemeClr>
                    </a:solidFill>
                    <a:cs typeface="+mn-ea"/>
                    <a:sym typeface="+mn-lt"/>
                  </a:rPr>
                  <a:t>糖尿病视网膜病变</a:t>
                </a:r>
                <a:endParaRPr lang="en-US" altLang="zh-CN" sz="1000" dirty="0">
                  <a:solidFill>
                    <a:schemeClr val="tx1">
                      <a:lumMod val="75000"/>
                      <a:lumOff val="25000"/>
                    </a:schemeClr>
                  </a:solidFill>
                  <a:cs typeface="+mn-ea"/>
                  <a:sym typeface="+mn-lt"/>
                </a:endParaRPr>
              </a:p>
            </p:txBody>
          </p:sp>
        </p:grpSp>
        <p:grpSp>
          <p:nvGrpSpPr>
            <p:cNvPr id="57" name="组合 56"/>
            <p:cNvGrpSpPr/>
            <p:nvPr/>
          </p:nvGrpSpPr>
          <p:grpSpPr>
            <a:xfrm>
              <a:off x="4147518" y="2804017"/>
              <a:ext cx="2129714" cy="1064400"/>
              <a:chOff x="1419415" y="2936524"/>
              <a:chExt cx="2129714" cy="1064400"/>
            </a:xfrm>
          </p:grpSpPr>
          <p:cxnSp>
            <p:nvCxnSpPr>
              <p:cNvPr id="58" name="直接连接符 16"/>
              <p:cNvCxnSpPr>
                <a:cxnSpLocks noChangeShapeType="1"/>
              </p:cNvCxnSpPr>
              <p:nvPr/>
            </p:nvCxnSpPr>
            <p:spPr bwMode="auto">
              <a:xfrm>
                <a:off x="2360036" y="2936524"/>
                <a:ext cx="0" cy="270272"/>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sp>
            <p:nvSpPr>
              <p:cNvPr id="59" name="TextBox 1210"/>
              <p:cNvSpPr/>
              <p:nvPr/>
            </p:nvSpPr>
            <p:spPr>
              <a:xfrm>
                <a:off x="1419415" y="3279829"/>
                <a:ext cx="1907959"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err="1">
                    <a:solidFill>
                      <a:srgbClr val="1B4367"/>
                    </a:solidFill>
                    <a:cs typeface="+mn-ea"/>
                    <a:sym typeface="+mn-lt"/>
                  </a:rPr>
                  <a:t>SegNet</a:t>
                </a:r>
                <a:r>
                  <a:rPr lang="zh-CN" altLang="en-US" b="1" dirty="0">
                    <a:solidFill>
                      <a:srgbClr val="1B4367"/>
                    </a:solidFill>
                    <a:cs typeface="+mn-ea"/>
                    <a:sym typeface="+mn-lt"/>
                  </a:rPr>
                  <a:t>，</a:t>
                </a:r>
                <a:r>
                  <a:rPr lang="en-US" altLang="zh-CN" b="1" dirty="0" err="1">
                    <a:solidFill>
                      <a:srgbClr val="1B4367"/>
                    </a:solidFill>
                    <a:cs typeface="+mn-ea"/>
                    <a:sym typeface="+mn-lt"/>
                  </a:rPr>
                  <a:t>DenseNet</a:t>
                </a:r>
                <a:endParaRPr lang="zh-CN" altLang="en-US" b="1" dirty="0">
                  <a:solidFill>
                    <a:srgbClr val="1B4367"/>
                  </a:solidFill>
                  <a:cs typeface="+mn-ea"/>
                  <a:sym typeface="+mn-lt"/>
                </a:endParaRPr>
              </a:p>
            </p:txBody>
          </p:sp>
          <p:sp>
            <p:nvSpPr>
              <p:cNvPr id="60" name="文本框 8"/>
              <p:cNvSpPr txBox="1"/>
              <p:nvPr/>
            </p:nvSpPr>
            <p:spPr>
              <a:xfrm>
                <a:off x="1752177" y="3564522"/>
                <a:ext cx="1796952" cy="43640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171450" indent="-171450">
                  <a:lnSpc>
                    <a:spcPts val="1500"/>
                  </a:lnSpc>
                  <a:buFont typeface="Arial" panose="020B0704020202020204" pitchFamily="34" charset="0"/>
                  <a:buChar char="•"/>
                </a:pPr>
                <a:r>
                  <a:rPr lang="zh-CN" altLang="en-US" sz="1000" dirty="0">
                    <a:solidFill>
                      <a:schemeClr val="tx1">
                        <a:lumMod val="75000"/>
                        <a:lumOff val="25000"/>
                      </a:schemeClr>
                    </a:solidFill>
                    <a:cs typeface="+mn-ea"/>
                    <a:sym typeface="+mn-lt"/>
                  </a:rPr>
                  <a:t>皮肤癌分类算法；</a:t>
                </a:r>
                <a:endParaRPr lang="en-US" altLang="zh-CN" sz="1000" dirty="0">
                  <a:solidFill>
                    <a:schemeClr val="tx1">
                      <a:lumMod val="75000"/>
                      <a:lumOff val="25000"/>
                    </a:schemeClr>
                  </a:solidFill>
                  <a:cs typeface="+mn-ea"/>
                  <a:sym typeface="+mn-lt"/>
                </a:endParaRPr>
              </a:p>
              <a:p>
                <a:pPr marL="171450" indent="-171450">
                  <a:lnSpc>
                    <a:spcPts val="1500"/>
                  </a:lnSpc>
                  <a:buFont typeface="Arial" panose="020B0704020202020204" pitchFamily="34" charset="0"/>
                  <a:buChar char="•"/>
                </a:pPr>
                <a:r>
                  <a:rPr lang="zh-CN" altLang="en-US" sz="1000" dirty="0">
                    <a:solidFill>
                      <a:schemeClr val="tx1">
                        <a:lumMod val="75000"/>
                        <a:lumOff val="25000"/>
                      </a:schemeClr>
                    </a:solidFill>
                    <a:cs typeface="+mn-ea"/>
                    <a:sym typeface="+mn-lt"/>
                  </a:rPr>
                  <a:t>解决退化和中断训练问题</a:t>
                </a:r>
                <a:endParaRPr lang="en-US" altLang="zh-CN" sz="1000" dirty="0">
                  <a:solidFill>
                    <a:schemeClr val="tx1">
                      <a:lumMod val="75000"/>
                      <a:lumOff val="25000"/>
                    </a:schemeClr>
                  </a:solidFill>
                  <a:cs typeface="+mn-ea"/>
                  <a:sym typeface="+mn-lt"/>
                </a:endParaRPr>
              </a:p>
            </p:txBody>
          </p:sp>
        </p:grpSp>
        <p:grpSp>
          <p:nvGrpSpPr>
            <p:cNvPr id="61" name="组合 60"/>
            <p:cNvGrpSpPr/>
            <p:nvPr/>
          </p:nvGrpSpPr>
          <p:grpSpPr>
            <a:xfrm>
              <a:off x="5556007" y="1306141"/>
              <a:ext cx="1337147" cy="1029651"/>
              <a:chOff x="1157683" y="1355393"/>
              <a:chExt cx="1337147" cy="1029651"/>
            </a:xfrm>
          </p:grpSpPr>
          <p:cxnSp>
            <p:nvCxnSpPr>
              <p:cNvPr id="62" name="直接连接符 17"/>
              <p:cNvCxnSpPr>
                <a:cxnSpLocks noChangeShapeType="1"/>
              </p:cNvCxnSpPr>
              <p:nvPr/>
            </p:nvCxnSpPr>
            <p:spPr bwMode="auto">
              <a:xfrm flipV="1">
                <a:off x="1826257" y="2070740"/>
                <a:ext cx="0" cy="314304"/>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grpSp>
            <p:nvGrpSpPr>
              <p:cNvPr id="63" name="组合 62"/>
              <p:cNvGrpSpPr/>
              <p:nvPr/>
            </p:nvGrpSpPr>
            <p:grpSpPr>
              <a:xfrm>
                <a:off x="1157683" y="1355393"/>
                <a:ext cx="1337147" cy="573001"/>
                <a:chOff x="1157689" y="852078"/>
                <a:chExt cx="1337147" cy="573001"/>
              </a:xfrm>
            </p:grpSpPr>
            <p:sp>
              <p:nvSpPr>
                <p:cNvPr id="64" name="TextBox 1210"/>
                <p:cNvSpPr/>
                <p:nvPr/>
              </p:nvSpPr>
              <p:spPr>
                <a:xfrm>
                  <a:off x="1770965" y="852078"/>
                  <a:ext cx="138563"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endParaRPr lang="zh-CN" altLang="en-US" b="1" dirty="0">
                    <a:solidFill>
                      <a:srgbClr val="1B4367"/>
                    </a:solidFill>
                    <a:cs typeface="+mn-ea"/>
                    <a:sym typeface="+mn-lt"/>
                  </a:endParaRPr>
                </a:p>
              </p:txBody>
            </p:sp>
            <p:sp>
              <p:nvSpPr>
                <p:cNvPr id="65" name="文本框 8"/>
                <p:cNvSpPr txBox="1"/>
                <p:nvPr/>
              </p:nvSpPr>
              <p:spPr>
                <a:xfrm>
                  <a:off x="1157689" y="988677"/>
                  <a:ext cx="1337147" cy="43640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ts val="1500"/>
                    </a:lnSpc>
                  </a:pPr>
                  <a:r>
                    <a:rPr lang="zh-CN" altLang="en-US" sz="1000" dirty="0">
                      <a:solidFill>
                        <a:schemeClr val="tx1">
                          <a:lumMod val="75000"/>
                          <a:lumOff val="25000"/>
                        </a:schemeClr>
                      </a:solidFill>
                      <a:cs typeface="+mn-ea"/>
                      <a:sym typeface="+mn-lt"/>
                    </a:rPr>
                    <a:t>眼部致盲性视网膜疾病诊断工具</a:t>
                  </a:r>
                  <a:endParaRPr lang="en-US" altLang="zh-CN" sz="1000" dirty="0">
                    <a:solidFill>
                      <a:schemeClr val="tx1">
                        <a:lumMod val="75000"/>
                        <a:lumOff val="25000"/>
                      </a:schemeClr>
                    </a:solidFill>
                    <a:cs typeface="+mn-ea"/>
                    <a:sym typeface="+mn-lt"/>
                  </a:endParaRPr>
                </a:p>
              </p:txBody>
            </p:sp>
          </p:grpSp>
        </p:grpSp>
        <p:grpSp>
          <p:nvGrpSpPr>
            <p:cNvPr id="66" name="组合 65"/>
            <p:cNvGrpSpPr/>
            <p:nvPr/>
          </p:nvGrpSpPr>
          <p:grpSpPr>
            <a:xfrm>
              <a:off x="6698988" y="2828337"/>
              <a:ext cx="1215717" cy="875463"/>
              <a:chOff x="1752177" y="2936524"/>
              <a:chExt cx="1215717" cy="875463"/>
            </a:xfrm>
          </p:grpSpPr>
          <p:cxnSp>
            <p:nvCxnSpPr>
              <p:cNvPr id="67" name="直接连接符 16"/>
              <p:cNvCxnSpPr>
                <a:cxnSpLocks noChangeShapeType="1"/>
              </p:cNvCxnSpPr>
              <p:nvPr/>
            </p:nvCxnSpPr>
            <p:spPr bwMode="auto">
              <a:xfrm>
                <a:off x="2360036" y="2936524"/>
                <a:ext cx="0" cy="270272"/>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sp>
            <p:nvSpPr>
              <p:cNvPr id="69" name="文本框 8"/>
              <p:cNvSpPr txBox="1"/>
              <p:nvPr/>
            </p:nvSpPr>
            <p:spPr>
              <a:xfrm>
                <a:off x="1752177" y="3375585"/>
                <a:ext cx="1215717" cy="43640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ts val="1500"/>
                  </a:lnSpc>
                </a:pPr>
                <a:r>
                  <a:rPr lang="zh-CN" altLang="en-US" sz="1000" dirty="0">
                    <a:solidFill>
                      <a:schemeClr val="tx1">
                        <a:lumMod val="75000"/>
                        <a:lumOff val="25000"/>
                      </a:schemeClr>
                    </a:solidFill>
                    <a:cs typeface="+mn-ea"/>
                    <a:sym typeface="+mn-lt"/>
                  </a:rPr>
                  <a:t>实现超声影像的甲状腺癌诊断</a:t>
                </a:r>
                <a:endParaRPr lang="en-US" altLang="zh-CN" sz="1000" dirty="0">
                  <a:solidFill>
                    <a:schemeClr val="tx1">
                      <a:lumMod val="75000"/>
                      <a:lumOff val="25000"/>
                    </a:schemeClr>
                  </a:solidFill>
                  <a:cs typeface="+mn-ea"/>
                  <a:sym typeface="+mn-lt"/>
                </a:endParaRPr>
              </a:p>
            </p:txBody>
          </p:sp>
        </p:grpSp>
        <p:grpSp>
          <p:nvGrpSpPr>
            <p:cNvPr id="70" name="组合 69"/>
            <p:cNvGrpSpPr/>
            <p:nvPr/>
          </p:nvGrpSpPr>
          <p:grpSpPr>
            <a:xfrm>
              <a:off x="7642479" y="1128194"/>
              <a:ext cx="1337147" cy="1210753"/>
              <a:chOff x="1147079" y="1174291"/>
              <a:chExt cx="1337147" cy="1210753"/>
            </a:xfrm>
          </p:grpSpPr>
          <p:cxnSp>
            <p:nvCxnSpPr>
              <p:cNvPr id="71" name="直接连接符 17"/>
              <p:cNvCxnSpPr>
                <a:cxnSpLocks noChangeShapeType="1"/>
              </p:cNvCxnSpPr>
              <p:nvPr/>
            </p:nvCxnSpPr>
            <p:spPr bwMode="auto">
              <a:xfrm flipV="1">
                <a:off x="1826257" y="2070740"/>
                <a:ext cx="0" cy="314304"/>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grpSp>
            <p:nvGrpSpPr>
              <p:cNvPr id="72" name="组合 71"/>
              <p:cNvGrpSpPr/>
              <p:nvPr/>
            </p:nvGrpSpPr>
            <p:grpSpPr>
              <a:xfrm>
                <a:off x="1147079" y="1174291"/>
                <a:ext cx="1337147" cy="750948"/>
                <a:chOff x="1147085" y="670976"/>
                <a:chExt cx="1337147" cy="750948"/>
              </a:xfrm>
            </p:grpSpPr>
            <p:sp>
              <p:nvSpPr>
                <p:cNvPr id="73" name="TextBox 1210"/>
                <p:cNvSpPr/>
                <p:nvPr/>
              </p:nvSpPr>
              <p:spPr>
                <a:xfrm>
                  <a:off x="1360628" y="670976"/>
                  <a:ext cx="959237" cy="284693"/>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a:solidFill>
                        <a:srgbClr val="1B4367"/>
                      </a:solidFill>
                      <a:cs typeface="+mn-ea"/>
                      <a:sym typeface="+mn-lt"/>
                    </a:rPr>
                    <a:t>U-Net++</a:t>
                  </a:r>
                  <a:endParaRPr lang="zh-CN" altLang="en-US" b="1" dirty="0">
                    <a:solidFill>
                      <a:srgbClr val="1B4367"/>
                    </a:solidFill>
                    <a:cs typeface="+mn-ea"/>
                    <a:sym typeface="+mn-lt"/>
                  </a:endParaRPr>
                </a:p>
              </p:txBody>
            </p:sp>
            <p:sp>
              <p:nvSpPr>
                <p:cNvPr id="74" name="文本框 8"/>
                <p:cNvSpPr txBox="1"/>
                <p:nvPr/>
              </p:nvSpPr>
              <p:spPr>
                <a:xfrm>
                  <a:off x="1147085" y="985522"/>
                  <a:ext cx="1337147" cy="43640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marL="171450" indent="-171450">
                    <a:lnSpc>
                      <a:spcPts val="1500"/>
                    </a:lnSpc>
                    <a:buFont typeface="Arial" panose="020B0704020202020204" pitchFamily="34" charset="0"/>
                    <a:buChar char="•"/>
                  </a:pPr>
                  <a:r>
                    <a:rPr lang="zh-CN" altLang="en-US" sz="1000" dirty="0">
                      <a:solidFill>
                        <a:schemeClr val="tx1">
                          <a:lumMod val="75000"/>
                          <a:lumOff val="25000"/>
                        </a:schemeClr>
                      </a:solidFill>
                      <a:cs typeface="+mn-ea"/>
                      <a:sym typeface="+mn-lt"/>
                    </a:rPr>
                    <a:t>跳过连接</a:t>
                  </a:r>
                  <a:endParaRPr lang="en-US" altLang="zh-CN" sz="1000" dirty="0">
                    <a:solidFill>
                      <a:schemeClr val="tx1">
                        <a:lumMod val="75000"/>
                        <a:lumOff val="25000"/>
                      </a:schemeClr>
                    </a:solidFill>
                    <a:cs typeface="+mn-ea"/>
                    <a:sym typeface="+mn-lt"/>
                  </a:endParaRPr>
                </a:p>
                <a:p>
                  <a:pPr marL="171450" indent="-171450">
                    <a:lnSpc>
                      <a:spcPts val="1500"/>
                    </a:lnSpc>
                    <a:buFont typeface="Arial" panose="020B0704020202020204" pitchFamily="34" charset="0"/>
                    <a:buChar char="•"/>
                  </a:pPr>
                  <a:r>
                    <a:rPr lang="en-US" altLang="zh-CN" sz="1000" dirty="0">
                      <a:solidFill>
                        <a:schemeClr val="tx1">
                          <a:lumMod val="75000"/>
                          <a:lumOff val="25000"/>
                        </a:schemeClr>
                      </a:solidFill>
                      <a:cs typeface="+mn-ea"/>
                      <a:sym typeface="+mn-lt"/>
                    </a:rPr>
                    <a:t>COVID-19</a:t>
                  </a:r>
                  <a:r>
                    <a:rPr lang="zh-CN" altLang="en-US" sz="1000" dirty="0">
                      <a:solidFill>
                        <a:schemeClr val="tx1">
                          <a:lumMod val="75000"/>
                          <a:lumOff val="25000"/>
                        </a:schemeClr>
                      </a:solidFill>
                      <a:cs typeface="+mn-ea"/>
                      <a:sym typeface="+mn-lt"/>
                    </a:rPr>
                    <a:t>诊断</a:t>
                  </a:r>
                  <a:endParaRPr lang="en-US" altLang="zh-CN" sz="1000" dirty="0">
                    <a:solidFill>
                      <a:schemeClr val="tx1">
                        <a:lumMod val="75000"/>
                        <a:lumOff val="25000"/>
                      </a:schemeClr>
                    </a:solidFill>
                    <a:cs typeface="+mn-ea"/>
                    <a:sym typeface="+mn-lt"/>
                  </a:endParaRPr>
                </a:p>
              </p:txBody>
            </p:sp>
          </p:grpSp>
        </p:grpSp>
      </p:grpSp>
      <p:pic>
        <p:nvPicPr>
          <p:cNvPr id="75" name="图片 74"/>
          <p:cNvPicPr>
            <a:picLocks noChangeAspect="1"/>
          </p:cNvPicPr>
          <p:nvPr/>
        </p:nvPicPr>
        <p:blipFill rotWithShape="1">
          <a:blip r:embed="rId6"/>
          <a:srcRect l="5048" t="56377" r="50842" b="29388"/>
          <a:stretch>
            <a:fillRect/>
          </a:stretch>
        </p:blipFill>
        <p:spPr bwMode="auto">
          <a:xfrm>
            <a:off x="644405" y="2973752"/>
            <a:ext cx="8419220" cy="1527546"/>
          </a:xfrm>
          <a:prstGeom prst="rect">
            <a:avLst/>
          </a:prstGeom>
          <a:ln>
            <a:noFill/>
          </a:ln>
        </p:spPr>
      </p:pic>
      <p:pic>
        <p:nvPicPr>
          <p:cNvPr id="76" name="图片 75"/>
          <p:cNvPicPr>
            <a:picLocks noChangeAspect="1"/>
          </p:cNvPicPr>
          <p:nvPr/>
        </p:nvPicPr>
        <p:blipFill rotWithShape="1">
          <a:blip r:embed="rId7"/>
          <a:srcRect l="49388" t="22628" r="27690" b="44202"/>
          <a:stretch>
            <a:fillRect/>
          </a:stretch>
        </p:blipFill>
        <p:spPr bwMode="auto">
          <a:xfrm>
            <a:off x="2986650" y="202017"/>
            <a:ext cx="3321196" cy="2702533"/>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364553159974BD4AA3BEA920755B67D5" ma:contentTypeVersion="6" ma:contentTypeDescription="新建文档。" ma:contentTypeScope="" ma:versionID="5a7f09ca3e50b4268ac28ffaac4a143a">
  <xsd:schema xmlns:xsd="http://www.w3.org/2001/XMLSchema" xmlns:xs="http://www.w3.org/2001/XMLSchema" xmlns:p="http://schemas.microsoft.com/office/2006/metadata/properties" xmlns:ns2="29f67745-d03e-41fa-87b5-fc60e4242e52" xmlns:ns3="5cfcff9c-2da6-4bb1-a8fb-10779e050801" targetNamespace="http://schemas.microsoft.com/office/2006/metadata/properties" ma:root="true" ma:fieldsID="8737457b47b432aa2674d4643f793aed" ns2:_="" ns3:_="">
    <xsd:import namespace="29f67745-d03e-41fa-87b5-fc60e4242e52"/>
    <xsd:import namespace="5cfcff9c-2da6-4bb1-a8fb-10779e05080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f67745-d03e-41fa-87b5-fc60e4242e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fcff9c-2da6-4bb1-a8fb-10779e050801" elementFormDefault="qualified">
    <xsd:import namespace="http://schemas.microsoft.com/office/2006/documentManagement/types"/>
    <xsd:import namespace="http://schemas.microsoft.com/office/infopath/2007/PartnerControls"/>
    <xsd:element name="SharedWithUsers" ma:index="12"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享对象详细信息"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A88471-FE2D-4B11-BACB-BDEE1163FD3F}"/>
</file>

<file path=customXml/itemProps2.xml><?xml version="1.0" encoding="utf-8"?>
<ds:datastoreItem xmlns:ds="http://schemas.openxmlformats.org/officeDocument/2006/customXml" ds:itemID="{788AD9F1-5ED6-46D8-9058-8D4F4DD0C459}"/>
</file>

<file path=customXml/itemProps3.xml><?xml version="1.0" encoding="utf-8"?>
<ds:datastoreItem xmlns:ds="http://schemas.openxmlformats.org/officeDocument/2006/customXml" ds:itemID="{C49AA625-48F2-4757-8644-3F4ECE65DA2D}"/>
</file>

<file path=docProps/app.xml><?xml version="1.0" encoding="utf-8"?>
<Properties xmlns="http://schemas.openxmlformats.org/officeDocument/2006/extended-properties" xmlns:vt="http://schemas.openxmlformats.org/officeDocument/2006/docPropsVTypes">
  <TotalTime>0</TotalTime>
  <Words>5835</Words>
  <Application>WPS 文字</Application>
  <PresentationFormat>全屏显示(16:9)</PresentationFormat>
  <Paragraphs>375</Paragraphs>
  <Slides>27</Slides>
  <Notes>29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Arial</vt:lpstr>
      <vt:lpstr>方正书宋_GBK</vt:lpstr>
      <vt:lpstr>Wingdings</vt:lpstr>
      <vt:lpstr>Arial</vt:lpstr>
      <vt:lpstr>微软雅黑</vt:lpstr>
      <vt:lpstr>汉仪旗黑</vt:lpstr>
      <vt:lpstr>Roboto condensed</vt:lpstr>
      <vt:lpstr>Thonburi</vt:lpstr>
      <vt:lpstr>宋体</vt:lpstr>
      <vt:lpstr>汉仪书宋二KW</vt:lpstr>
      <vt:lpstr>Arial Unicode MS</vt:lpstr>
      <vt:lpstr>Calibri</vt:lpstr>
      <vt:lpstr>Helvetica Neue</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ace</cp:lastModifiedBy>
  <cp:revision>70</cp:revision>
  <dcterms:created xsi:type="dcterms:W3CDTF">2021-11-05T05:13:48Z</dcterms:created>
  <dcterms:modified xsi:type="dcterms:W3CDTF">2021-11-05T05:13:48Z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y fmtid="{D5CDD505-2E9C-101B-9397-08002B2CF9AE}" pid="3" name="ICV">
    <vt:lpwstr>D6E411D0900B4CD7A2D8527086B2C921</vt:lpwstr>
  </property>
  <property fmtid="{D5CDD505-2E9C-101B-9397-08002B2CF9AE}" pid="4" name="ContentTypeId">
    <vt:lpwstr>0x010100364553159974BD4AA3BEA920755B67D5</vt:lpwstr>
  </property>
</Properties>
</file>